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sldIdLst>
    <p:sldId id="343" r:id="rId5"/>
    <p:sldId id="257" r:id="rId6"/>
    <p:sldId id="350" r:id="rId7"/>
    <p:sldId id="284" r:id="rId8"/>
    <p:sldId id="283" r:id="rId9"/>
    <p:sldId id="342" r:id="rId10"/>
    <p:sldId id="341" r:id="rId11"/>
    <p:sldId id="268" r:id="rId12"/>
    <p:sldId id="351" r:id="rId13"/>
    <p:sldId id="259" r:id="rId14"/>
    <p:sldId id="345" r:id="rId15"/>
    <p:sldId id="267" r:id="rId16"/>
    <p:sldId id="352" r:id="rId17"/>
    <p:sldId id="3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EDEFF7"/>
    <a:srgbClr val="D0D1D9"/>
    <a:srgbClr val="F6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34"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4F98948-3320-4B7F-80FB-AB1137B5078B}" type="doc">
      <dgm:prSet loTypeId="urn:microsoft.com/office/officeart/2005/8/layout/hProcess10"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5F858BE-12F3-4653-B340-0B188B98203C}">
      <dgm:prSet custT="1"/>
      <dgm:spPr>
        <a:noFill/>
        <a:ln>
          <a:noFill/>
        </a:ln>
      </dgm:spPr>
      <dgm:t>
        <a:bodyPr anchor="ctr"/>
        <a:lstStyle/>
        <a:p>
          <a:pPr algn="ctr"/>
          <a:r>
            <a:rPr lang="en-US" sz="1600" dirty="0">
              <a:solidFill>
                <a:schemeClr val="tx1"/>
              </a:solidFill>
            </a:rPr>
            <a:t>Few comments</a:t>
          </a:r>
        </a:p>
      </dgm:t>
    </dgm:pt>
    <dgm:pt modelId="{A18FFBF8-8B7D-40D4-A330-31FF915469FD}" type="parTrans" cxnId="{DEBC30EA-F307-450A-9FE0-DE38E709B7C6}">
      <dgm:prSet/>
      <dgm:spPr/>
      <dgm:t>
        <a:bodyPr/>
        <a:lstStyle/>
        <a:p>
          <a:pPr algn="ctr"/>
          <a:endParaRPr lang="en-US" sz="1600">
            <a:solidFill>
              <a:schemeClr val="tx1"/>
            </a:solidFill>
          </a:endParaRPr>
        </a:p>
      </dgm:t>
    </dgm:pt>
    <dgm:pt modelId="{BAF7F54C-54BB-4E32-A3BE-70FDDE1ACC7A}" type="sibTrans" cxnId="{DEBC30EA-F307-450A-9FE0-DE38E709B7C6}">
      <dgm:prSet/>
      <dgm:spPr>
        <a:solidFill>
          <a:schemeClr val="accent3"/>
        </a:solidFill>
      </dgm:spPr>
      <dgm:t>
        <a:bodyPr/>
        <a:lstStyle/>
        <a:p>
          <a:pPr algn="ctr"/>
          <a:endParaRPr lang="en-US" sz="1600" dirty="0">
            <a:solidFill>
              <a:schemeClr val="tx1"/>
            </a:solidFill>
          </a:endParaRPr>
        </a:p>
      </dgm:t>
    </dgm:pt>
    <dgm:pt modelId="{18935234-F39B-4F64-9D3E-ECC198090598}">
      <dgm:prSet custT="1"/>
      <dgm:spPr>
        <a:noFill/>
        <a:ln>
          <a:noFill/>
        </a:ln>
      </dgm:spPr>
      <dgm:t>
        <a:bodyPr anchor="ctr"/>
        <a:lstStyle/>
        <a:p>
          <a:pPr algn="ctr"/>
          <a:r>
            <a:rPr lang="en-US" sz="1600" dirty="0">
              <a:solidFill>
                <a:schemeClr val="tx1"/>
              </a:solidFill>
            </a:rPr>
            <a:t>Maybe it is a way</a:t>
          </a:r>
        </a:p>
      </dgm:t>
    </dgm:pt>
    <dgm:pt modelId="{B6CB3CF8-E647-4BD2-92CD-1EEA584C5221}" type="parTrans" cxnId="{91D2593C-7D74-43E8-BC24-122A9C83402E}">
      <dgm:prSet/>
      <dgm:spPr/>
      <dgm:t>
        <a:bodyPr/>
        <a:lstStyle/>
        <a:p>
          <a:pPr algn="ctr"/>
          <a:endParaRPr lang="en-US" sz="1600">
            <a:solidFill>
              <a:schemeClr val="tx1"/>
            </a:solidFill>
          </a:endParaRPr>
        </a:p>
      </dgm:t>
    </dgm:pt>
    <dgm:pt modelId="{A80C0A60-9866-4750-AF50-82E6D30D27C4}" type="sibTrans" cxnId="{91D2593C-7D74-43E8-BC24-122A9C83402E}">
      <dgm:prSet/>
      <dgm:spPr/>
      <dgm:t>
        <a:bodyPr/>
        <a:lstStyle/>
        <a:p>
          <a:pPr algn="ctr"/>
          <a:endParaRPr lang="en-US" sz="1600" dirty="0">
            <a:solidFill>
              <a:schemeClr val="tx1"/>
            </a:solidFill>
          </a:endParaRPr>
        </a:p>
      </dgm:t>
    </dgm:pt>
    <dgm:pt modelId="{3CA3A262-78E2-46B9-86B9-EC5A18FB14DE}">
      <dgm:prSet custT="1"/>
      <dgm:spPr>
        <a:noFill/>
        <a:ln>
          <a:noFill/>
        </a:ln>
      </dgm:spPr>
      <dgm:t>
        <a:bodyPr anchor="ctr"/>
        <a:lstStyle/>
        <a:p>
          <a:pPr algn="ctr"/>
          <a:r>
            <a:rPr lang="en-US" sz="1600" dirty="0">
              <a:solidFill>
                <a:schemeClr val="tx1"/>
              </a:solidFill>
            </a:rPr>
            <a:t>Future</a:t>
          </a:r>
        </a:p>
      </dgm:t>
    </dgm:pt>
    <dgm:pt modelId="{B3A5339B-3B69-46DF-810A-B2517955555D}" type="sibTrans" cxnId="{DA22B488-0463-414F-B875-46191CF8188F}">
      <dgm:prSet/>
      <dgm:spPr/>
      <dgm:t>
        <a:bodyPr/>
        <a:lstStyle/>
        <a:p>
          <a:pPr algn="ctr"/>
          <a:endParaRPr lang="en-US" sz="1600">
            <a:solidFill>
              <a:schemeClr val="tx1"/>
            </a:solidFill>
          </a:endParaRPr>
        </a:p>
      </dgm:t>
    </dgm:pt>
    <dgm:pt modelId="{6BBE6B70-7535-4543-9D22-9A5FD3AA825E}" type="parTrans" cxnId="{DA22B488-0463-414F-B875-46191CF8188F}">
      <dgm:prSet/>
      <dgm:spPr/>
      <dgm:t>
        <a:bodyPr/>
        <a:lstStyle/>
        <a:p>
          <a:pPr algn="ctr"/>
          <a:endParaRPr lang="en-US" sz="1600">
            <a:solidFill>
              <a:schemeClr val="tx1"/>
            </a:solidFill>
          </a:endParaRPr>
        </a:p>
      </dgm:t>
    </dgm:pt>
    <dgm:pt modelId="{D71E86D0-6050-6B48-A8A5-4C1AB935F287}" type="pres">
      <dgm:prSet presAssocID="{64F98948-3320-4B7F-80FB-AB1137B5078B}" presName="Name0" presStyleCnt="0">
        <dgm:presLayoutVars>
          <dgm:dir/>
          <dgm:resizeHandles val="exact"/>
        </dgm:presLayoutVars>
      </dgm:prSet>
      <dgm:spPr/>
    </dgm:pt>
    <dgm:pt modelId="{5E553F33-6118-FB40-89F3-15938F669FBE}" type="pres">
      <dgm:prSet presAssocID="{15F858BE-12F3-4653-B340-0B188B98203C}" presName="composite" presStyleCnt="0"/>
      <dgm:spPr/>
    </dgm:pt>
    <dgm:pt modelId="{F217DEC4-0687-9546-AFDA-7F63E3E4E63D}" type="pres">
      <dgm:prSet presAssocID="{15F858BE-12F3-4653-B340-0B188B98203C}" presName="imagSh" presStyleLbl="bgImgPlace1" presStyleIdx="0" presStyleCnt="3" custScaleX="60833" custScaleY="68683" custLinFactNeighborX="15146" custLinFactNeighborY="810"/>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F7010F18-F6C1-6244-999C-6F4826BFEE21}" type="pres">
      <dgm:prSet presAssocID="{15F858BE-12F3-4653-B340-0B188B98203C}" presName="txNode" presStyleLbl="node1" presStyleIdx="0" presStyleCnt="3" custScaleY="100000">
        <dgm:presLayoutVars>
          <dgm:bulletEnabled val="1"/>
        </dgm:presLayoutVars>
      </dgm:prSet>
      <dgm:spPr/>
    </dgm:pt>
    <dgm:pt modelId="{B48CEBB2-ABEF-3441-AEA3-83AB1BDCA6CB}" type="pres">
      <dgm:prSet presAssocID="{BAF7F54C-54BB-4E32-A3BE-70FDDE1ACC7A}" presName="sibTrans" presStyleLbl="sibTrans2D1" presStyleIdx="0" presStyleCnt="2"/>
      <dgm:spPr/>
    </dgm:pt>
    <dgm:pt modelId="{CDFD3779-0C6D-ED4A-8A25-EEFA7EDEEBA8}" type="pres">
      <dgm:prSet presAssocID="{BAF7F54C-54BB-4E32-A3BE-70FDDE1ACC7A}" presName="connTx" presStyleLbl="sibTrans2D1" presStyleIdx="0" presStyleCnt="2"/>
      <dgm:spPr/>
    </dgm:pt>
    <dgm:pt modelId="{A3D74D30-2AE4-A945-80A5-CE2E48807439}" type="pres">
      <dgm:prSet presAssocID="{18935234-F39B-4F64-9D3E-ECC198090598}" presName="composite" presStyleCnt="0"/>
      <dgm:spPr/>
    </dgm:pt>
    <dgm:pt modelId="{E284C749-1295-0C4F-B1FC-783A25129564}" type="pres">
      <dgm:prSet presAssocID="{18935234-F39B-4F64-9D3E-ECC198090598}" presName="imagSh" presStyleLbl="bgImgPlace1" presStyleIdx="1" presStyleCnt="3" custScaleX="60833" custScaleY="68683" custLinFactNeighborX="15146" custLinFactNeighborY="810"/>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81E0535B-114E-6F49-902E-9793A88FD7A2}" type="pres">
      <dgm:prSet presAssocID="{18935234-F39B-4F64-9D3E-ECC198090598}" presName="txNode" presStyleLbl="node1" presStyleIdx="1" presStyleCnt="3" custScaleY="100000">
        <dgm:presLayoutVars>
          <dgm:bulletEnabled val="1"/>
        </dgm:presLayoutVars>
      </dgm:prSet>
      <dgm:spPr/>
    </dgm:pt>
    <dgm:pt modelId="{F44E78FC-A2BF-B94F-9C95-C81B202ABE44}" type="pres">
      <dgm:prSet presAssocID="{A80C0A60-9866-4750-AF50-82E6D30D27C4}" presName="sibTrans" presStyleLbl="sibTrans2D1" presStyleIdx="1" presStyleCnt="2" custScaleX="81572" custScaleY="114300"/>
      <dgm:spPr/>
    </dgm:pt>
    <dgm:pt modelId="{CE0FA63C-09D8-934F-91B5-588B4F27B949}" type="pres">
      <dgm:prSet presAssocID="{A80C0A60-9866-4750-AF50-82E6D30D27C4}" presName="connTx" presStyleLbl="sibTrans2D1" presStyleIdx="1" presStyleCnt="2"/>
      <dgm:spPr/>
    </dgm:pt>
    <dgm:pt modelId="{CC379880-0DFC-BC40-8044-92B945203AD3}" type="pres">
      <dgm:prSet presAssocID="{3CA3A262-78E2-46B9-86B9-EC5A18FB14DE}" presName="composite" presStyleCnt="0"/>
      <dgm:spPr/>
    </dgm:pt>
    <dgm:pt modelId="{1CADC06F-09C6-D742-9130-63CA66649117}" type="pres">
      <dgm:prSet presAssocID="{3CA3A262-78E2-46B9-86B9-EC5A18FB14DE}" presName="imagSh" presStyleLbl="bgImgPlace1" presStyleIdx="2" presStyleCnt="3" custScaleX="60833" custScaleY="68683" custLinFactNeighborX="15146" custLinFactNeighborY="810"/>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
        </a:ext>
      </dgm:extLst>
    </dgm:pt>
    <dgm:pt modelId="{6F26F383-AACD-1A41-8F77-717FC223BEE0}" type="pres">
      <dgm:prSet presAssocID="{3CA3A262-78E2-46B9-86B9-EC5A18FB14DE}" presName="txNode" presStyleLbl="node1" presStyleIdx="2" presStyleCnt="3" custScaleY="100000">
        <dgm:presLayoutVars>
          <dgm:bulletEnabled val="1"/>
        </dgm:presLayoutVars>
      </dgm:prSet>
      <dgm:spPr/>
    </dgm:pt>
  </dgm:ptLst>
  <dgm:cxnLst>
    <dgm:cxn modelId="{27B18F13-75D9-B34B-B64A-0CEE13570B09}" type="presOf" srcId="{64F98948-3320-4B7F-80FB-AB1137B5078B}" destId="{D71E86D0-6050-6B48-A8A5-4C1AB935F287}" srcOrd="0" destOrd="0" presId="urn:microsoft.com/office/officeart/2005/8/layout/hProcess10"/>
    <dgm:cxn modelId="{6F956729-1A9D-7C40-835D-B4CB60071877}" type="presOf" srcId="{BAF7F54C-54BB-4E32-A3BE-70FDDE1ACC7A}" destId="{CDFD3779-0C6D-ED4A-8A25-EEFA7EDEEBA8}" srcOrd="1" destOrd="0" presId="urn:microsoft.com/office/officeart/2005/8/layout/hProcess10"/>
    <dgm:cxn modelId="{9616F733-D614-9E49-B45A-F626C05E0A0A}" type="presOf" srcId="{BAF7F54C-54BB-4E32-A3BE-70FDDE1ACC7A}" destId="{B48CEBB2-ABEF-3441-AEA3-83AB1BDCA6CB}" srcOrd="0" destOrd="0" presId="urn:microsoft.com/office/officeart/2005/8/layout/hProcess10"/>
    <dgm:cxn modelId="{91D2593C-7D74-43E8-BC24-122A9C83402E}" srcId="{64F98948-3320-4B7F-80FB-AB1137B5078B}" destId="{18935234-F39B-4F64-9D3E-ECC198090598}" srcOrd="1" destOrd="0" parTransId="{B6CB3CF8-E647-4BD2-92CD-1EEA584C5221}" sibTransId="{A80C0A60-9866-4750-AF50-82E6D30D27C4}"/>
    <dgm:cxn modelId="{03765778-F70E-4E4F-AD78-3E86BF49035E}" type="presOf" srcId="{15F858BE-12F3-4653-B340-0B188B98203C}" destId="{F7010F18-F6C1-6244-999C-6F4826BFEE21}" srcOrd="0" destOrd="0" presId="urn:microsoft.com/office/officeart/2005/8/layout/hProcess10"/>
    <dgm:cxn modelId="{FA95D97D-CE2A-9F49-A6D8-18333FD66426}" type="presOf" srcId="{A80C0A60-9866-4750-AF50-82E6D30D27C4}" destId="{CE0FA63C-09D8-934F-91B5-588B4F27B949}" srcOrd="1" destOrd="0" presId="urn:microsoft.com/office/officeart/2005/8/layout/hProcess10"/>
    <dgm:cxn modelId="{DA22B488-0463-414F-B875-46191CF8188F}" srcId="{64F98948-3320-4B7F-80FB-AB1137B5078B}" destId="{3CA3A262-78E2-46B9-86B9-EC5A18FB14DE}" srcOrd="2" destOrd="0" parTransId="{6BBE6B70-7535-4543-9D22-9A5FD3AA825E}" sibTransId="{B3A5339B-3B69-46DF-810A-B2517955555D}"/>
    <dgm:cxn modelId="{B8ABA3B5-ECCC-6D46-B337-803116BB5AAA}" type="presOf" srcId="{3CA3A262-78E2-46B9-86B9-EC5A18FB14DE}" destId="{6F26F383-AACD-1A41-8F77-717FC223BEE0}" srcOrd="0" destOrd="0" presId="urn:microsoft.com/office/officeart/2005/8/layout/hProcess10"/>
    <dgm:cxn modelId="{4A25D3B6-6AC7-174D-97D6-3E8F48F4E771}" type="presOf" srcId="{A80C0A60-9866-4750-AF50-82E6D30D27C4}" destId="{F44E78FC-A2BF-B94F-9C95-C81B202ABE44}" srcOrd="0" destOrd="0" presId="urn:microsoft.com/office/officeart/2005/8/layout/hProcess10"/>
    <dgm:cxn modelId="{520D18E4-D231-574D-B64D-D6C4244C1E3F}" type="presOf" srcId="{18935234-F39B-4F64-9D3E-ECC198090598}" destId="{81E0535B-114E-6F49-902E-9793A88FD7A2}" srcOrd="0" destOrd="0" presId="urn:microsoft.com/office/officeart/2005/8/layout/hProcess10"/>
    <dgm:cxn modelId="{DEBC30EA-F307-450A-9FE0-DE38E709B7C6}" srcId="{64F98948-3320-4B7F-80FB-AB1137B5078B}" destId="{15F858BE-12F3-4653-B340-0B188B98203C}" srcOrd="0" destOrd="0" parTransId="{A18FFBF8-8B7D-40D4-A330-31FF915469FD}" sibTransId="{BAF7F54C-54BB-4E32-A3BE-70FDDE1ACC7A}"/>
    <dgm:cxn modelId="{46AC3F03-13B1-1343-BFE4-0F50E71E66C0}" type="presParOf" srcId="{D71E86D0-6050-6B48-A8A5-4C1AB935F287}" destId="{5E553F33-6118-FB40-89F3-15938F669FBE}" srcOrd="0" destOrd="0" presId="urn:microsoft.com/office/officeart/2005/8/layout/hProcess10"/>
    <dgm:cxn modelId="{8580CD58-3D7E-EC4B-A618-A71A19674BD4}" type="presParOf" srcId="{5E553F33-6118-FB40-89F3-15938F669FBE}" destId="{F217DEC4-0687-9546-AFDA-7F63E3E4E63D}" srcOrd="0" destOrd="0" presId="urn:microsoft.com/office/officeart/2005/8/layout/hProcess10"/>
    <dgm:cxn modelId="{8832B1FF-2E99-6E4A-B3E5-AD220CD534D2}" type="presParOf" srcId="{5E553F33-6118-FB40-89F3-15938F669FBE}" destId="{F7010F18-F6C1-6244-999C-6F4826BFEE21}" srcOrd="1" destOrd="0" presId="urn:microsoft.com/office/officeart/2005/8/layout/hProcess10"/>
    <dgm:cxn modelId="{E928AE63-7C58-C647-8CA7-D733A4A11C59}" type="presParOf" srcId="{D71E86D0-6050-6B48-A8A5-4C1AB935F287}" destId="{B48CEBB2-ABEF-3441-AEA3-83AB1BDCA6CB}" srcOrd="1" destOrd="0" presId="urn:microsoft.com/office/officeart/2005/8/layout/hProcess10"/>
    <dgm:cxn modelId="{D946D881-929D-7149-A7CB-7987A68A33E0}" type="presParOf" srcId="{B48CEBB2-ABEF-3441-AEA3-83AB1BDCA6CB}" destId="{CDFD3779-0C6D-ED4A-8A25-EEFA7EDEEBA8}" srcOrd="0" destOrd="0" presId="urn:microsoft.com/office/officeart/2005/8/layout/hProcess10"/>
    <dgm:cxn modelId="{1C441F21-4D72-4C47-A4E2-DC24F297A352}" type="presParOf" srcId="{D71E86D0-6050-6B48-A8A5-4C1AB935F287}" destId="{A3D74D30-2AE4-A945-80A5-CE2E48807439}" srcOrd="2" destOrd="0" presId="urn:microsoft.com/office/officeart/2005/8/layout/hProcess10"/>
    <dgm:cxn modelId="{2C29130C-C5FA-D64C-B3BC-C99144A11EB4}" type="presParOf" srcId="{A3D74D30-2AE4-A945-80A5-CE2E48807439}" destId="{E284C749-1295-0C4F-B1FC-783A25129564}" srcOrd="0" destOrd="0" presId="urn:microsoft.com/office/officeart/2005/8/layout/hProcess10"/>
    <dgm:cxn modelId="{AB5DF83F-E407-4246-81AD-A56189C2D1D2}" type="presParOf" srcId="{A3D74D30-2AE4-A945-80A5-CE2E48807439}" destId="{81E0535B-114E-6F49-902E-9793A88FD7A2}" srcOrd="1" destOrd="0" presId="urn:microsoft.com/office/officeart/2005/8/layout/hProcess10"/>
    <dgm:cxn modelId="{3A42A652-9223-0A45-B184-77E224F805A9}" type="presParOf" srcId="{D71E86D0-6050-6B48-A8A5-4C1AB935F287}" destId="{F44E78FC-A2BF-B94F-9C95-C81B202ABE44}" srcOrd="3" destOrd="0" presId="urn:microsoft.com/office/officeart/2005/8/layout/hProcess10"/>
    <dgm:cxn modelId="{8CD4F962-B721-DD42-82DB-E2046F67DB86}" type="presParOf" srcId="{F44E78FC-A2BF-B94F-9C95-C81B202ABE44}" destId="{CE0FA63C-09D8-934F-91B5-588B4F27B949}" srcOrd="0" destOrd="0" presId="urn:microsoft.com/office/officeart/2005/8/layout/hProcess10"/>
    <dgm:cxn modelId="{930649C5-0765-BF44-A3AD-D9E65EA3AFB8}" type="presParOf" srcId="{D71E86D0-6050-6B48-A8A5-4C1AB935F287}" destId="{CC379880-0DFC-BC40-8044-92B945203AD3}" srcOrd="4" destOrd="0" presId="urn:microsoft.com/office/officeart/2005/8/layout/hProcess10"/>
    <dgm:cxn modelId="{70B6C8CE-D2E4-5F4D-99D9-1D09E7629BF9}" type="presParOf" srcId="{CC379880-0DFC-BC40-8044-92B945203AD3}" destId="{1CADC06F-09C6-D742-9130-63CA66649117}" srcOrd="0" destOrd="0" presId="urn:microsoft.com/office/officeart/2005/8/layout/hProcess10"/>
    <dgm:cxn modelId="{F9624D1E-E935-CF40-A145-8C716413BC3B}" type="presParOf" srcId="{CC379880-0DFC-BC40-8044-92B945203AD3}" destId="{6F26F383-AACD-1A41-8F77-717FC223BEE0}"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DEC4-0687-9546-AFDA-7F63E3E4E63D}">
      <dsp:nvSpPr>
        <dsp:cNvPr id="0" name=""/>
        <dsp:cNvSpPr/>
      </dsp:nvSpPr>
      <dsp:spPr>
        <a:xfrm>
          <a:off x="497445" y="203064"/>
          <a:ext cx="1618740" cy="161438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F7010F18-F6C1-6244-999C-6F4826BFEE21}">
      <dsp:nvSpPr>
        <dsp:cNvPr id="0" name=""/>
        <dsp:cNvSpPr/>
      </dsp:nvSpPr>
      <dsp:spPr>
        <a:xfrm>
          <a:off x="6487" y="1226269"/>
          <a:ext cx="2660957" cy="2350492"/>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Few comments</a:t>
          </a:r>
        </a:p>
      </dsp:txBody>
      <dsp:txXfrm>
        <a:off x="75331" y="1295113"/>
        <a:ext cx="2523269" cy="2212804"/>
      </dsp:txXfrm>
    </dsp:sp>
    <dsp:sp modelId="{B48CEBB2-ABEF-3441-AEA3-83AB1BDCA6CB}">
      <dsp:nvSpPr>
        <dsp:cNvPr id="0" name=""/>
        <dsp:cNvSpPr/>
      </dsp:nvSpPr>
      <dsp:spPr>
        <a:xfrm>
          <a:off x="2841908" y="690563"/>
          <a:ext cx="725722" cy="639390"/>
        </a:xfrm>
        <a:prstGeom prst="rightArrow">
          <a:avLst>
            <a:gd name="adj1" fmla="val 60000"/>
            <a:gd name="adj2" fmla="val 50000"/>
          </a:avLst>
        </a:prstGeom>
        <a:solidFill>
          <a:schemeClr val="accent3"/>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en-US" sz="2700" kern="1200" dirty="0">
            <a:solidFill>
              <a:schemeClr val="tx1"/>
            </a:solidFill>
          </a:endParaRPr>
        </a:p>
      </dsp:txBody>
      <dsp:txXfrm>
        <a:off x="2841908" y="818441"/>
        <a:ext cx="533905" cy="383634"/>
      </dsp:txXfrm>
    </dsp:sp>
    <dsp:sp modelId="{E284C749-1295-0C4F-B1FC-783A25129564}">
      <dsp:nvSpPr>
        <dsp:cNvPr id="0" name=""/>
        <dsp:cNvSpPr/>
      </dsp:nvSpPr>
      <dsp:spPr>
        <a:xfrm>
          <a:off x="4189679" y="203064"/>
          <a:ext cx="1618740" cy="161438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81E0535B-114E-6F49-902E-9793A88FD7A2}">
      <dsp:nvSpPr>
        <dsp:cNvPr id="0" name=""/>
        <dsp:cNvSpPr/>
      </dsp:nvSpPr>
      <dsp:spPr>
        <a:xfrm>
          <a:off x="3698721" y="1226269"/>
          <a:ext cx="2660957" cy="2350492"/>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Maybe it is a way</a:t>
          </a:r>
        </a:p>
      </dsp:txBody>
      <dsp:txXfrm>
        <a:off x="3767565" y="1295113"/>
        <a:ext cx="2523269" cy="2212804"/>
      </dsp:txXfrm>
    </dsp:sp>
    <dsp:sp modelId="{F44E78FC-A2BF-B94F-9C95-C81B202ABE44}">
      <dsp:nvSpPr>
        <dsp:cNvPr id="0" name=""/>
        <dsp:cNvSpPr/>
      </dsp:nvSpPr>
      <dsp:spPr>
        <a:xfrm>
          <a:off x="6601010" y="644847"/>
          <a:ext cx="591986" cy="73082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77950">
            <a:lnSpc>
              <a:spcPct val="90000"/>
            </a:lnSpc>
            <a:spcBef>
              <a:spcPct val="0"/>
            </a:spcBef>
            <a:spcAft>
              <a:spcPct val="35000"/>
            </a:spcAft>
            <a:buNone/>
          </a:pPr>
          <a:endParaRPr lang="en-US" sz="3100" kern="1200" dirty="0">
            <a:solidFill>
              <a:schemeClr val="tx1"/>
            </a:solidFill>
          </a:endParaRPr>
        </a:p>
      </dsp:txBody>
      <dsp:txXfrm>
        <a:off x="6601010" y="791012"/>
        <a:ext cx="414390" cy="438493"/>
      </dsp:txXfrm>
    </dsp:sp>
    <dsp:sp modelId="{1CADC06F-09C6-D742-9130-63CA66649117}">
      <dsp:nvSpPr>
        <dsp:cNvPr id="0" name=""/>
        <dsp:cNvSpPr/>
      </dsp:nvSpPr>
      <dsp:spPr>
        <a:xfrm>
          <a:off x="7881912" y="203064"/>
          <a:ext cx="1618740" cy="1614388"/>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dsp:style>
    </dsp:sp>
    <dsp:sp modelId="{6F26F383-AACD-1A41-8F77-717FC223BEE0}">
      <dsp:nvSpPr>
        <dsp:cNvPr id="0" name=""/>
        <dsp:cNvSpPr/>
      </dsp:nvSpPr>
      <dsp:spPr>
        <a:xfrm>
          <a:off x="7390954" y="1226269"/>
          <a:ext cx="2660957" cy="2350492"/>
        </a:xfrm>
        <a:prstGeom prst="roundRect">
          <a:avLst>
            <a:gd name="adj" fmla="val 10000"/>
          </a:avLst>
        </a:prstGeom>
        <a:no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Future</a:t>
          </a:r>
        </a:p>
      </dsp:txBody>
      <dsp:txXfrm>
        <a:off x="7459798" y="1295113"/>
        <a:ext cx="2523269" cy="22128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12/11/2022</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12/11/2022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12/11/2022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t>12/11/2022</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t>12/11/2022</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t>12/11/2022</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t>12/11/2022</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12/11/2022</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t>12/11/2022</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12/11/2022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12/11/2022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12/11/2022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12/11/2022</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3.xml"/><Relationship Id="rId4" Type="http://schemas.openxmlformats.org/officeDocument/2006/relationships/image" Target="../media/image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normAutofit fontScale="90000"/>
          </a:bodyPr>
          <a:lstStyle/>
          <a:p>
            <a:r>
              <a:rPr lang="en-US" dirty="0"/>
              <a:t>Bipartite Graph </a:t>
            </a:r>
            <a:br>
              <a:rPr lang="en-US" dirty="0"/>
            </a:br>
            <a:r>
              <a:rPr lang="en-US" dirty="0"/>
              <a:t>on </a:t>
            </a:r>
            <a:br>
              <a:rPr lang="en-US" dirty="0"/>
            </a:br>
            <a:r>
              <a:rPr lang="en-US" dirty="0"/>
              <a:t>federated learning</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1100051" y="4645152"/>
            <a:ext cx="10058400" cy="507761"/>
          </a:xfrm>
        </p:spPr>
        <p:txBody>
          <a:bodyPr/>
          <a:lstStyle/>
          <a:p>
            <a:r>
              <a:rPr lang="en-US" dirty="0"/>
              <a:t>research approaches and applications</a:t>
            </a:r>
          </a:p>
        </p:txBody>
      </p:sp>
      <p:sp>
        <p:nvSpPr>
          <p:cNvPr id="2" name="TextBox 1">
            <a:extLst>
              <a:ext uri="{FF2B5EF4-FFF2-40B4-BE49-F238E27FC236}">
                <a16:creationId xmlns:a16="http://schemas.microsoft.com/office/drawing/2014/main" id="{944F3F8B-0671-49B5-AB7C-AE0A9F614F93}"/>
              </a:ext>
            </a:extLst>
          </p:cNvPr>
          <p:cNvSpPr txBox="1"/>
          <p:nvPr/>
        </p:nvSpPr>
        <p:spPr>
          <a:xfrm>
            <a:off x="1376979" y="5292762"/>
            <a:ext cx="5411096" cy="923330"/>
          </a:xfrm>
          <a:prstGeom prst="rect">
            <a:avLst/>
          </a:prstGeom>
          <a:noFill/>
        </p:spPr>
        <p:txBody>
          <a:bodyPr wrap="square" rtlCol="0">
            <a:spAutoFit/>
          </a:bodyPr>
          <a:lstStyle/>
          <a:p>
            <a:r>
              <a:rPr lang="en-US" b="1" dirty="0"/>
              <a:t>Sheng Yun</a:t>
            </a:r>
          </a:p>
          <a:p>
            <a:r>
              <a:rPr lang="en-US" dirty="0"/>
              <a:t>GSAS Data Science – Fordham University </a:t>
            </a:r>
          </a:p>
          <a:p>
            <a:r>
              <a:rPr lang="en-US" dirty="0"/>
              <a:t>CISC 5835</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D850AAA-B77D-4000-A143-0539464CCB02}"/>
              </a:ext>
            </a:extLst>
          </p:cNvPr>
          <p:cNvSpPr>
            <a:spLocks noGrp="1"/>
          </p:cNvSpPr>
          <p:nvPr>
            <p:ph type="body" idx="1"/>
          </p:nvPr>
        </p:nvSpPr>
        <p:spPr>
          <a:xfrm>
            <a:off x="1097280" y="1822476"/>
            <a:ext cx="4639736" cy="736282"/>
          </a:xfrm>
        </p:spPr>
        <p:txBody>
          <a:bodyPr/>
          <a:lstStyle/>
          <a:p>
            <a:r>
              <a:rPr lang="en-US" sz="1800" b="1" dirty="0"/>
              <a:t>FED-LTD[4]</a:t>
            </a:r>
            <a:endParaRPr lang="en-US" b="1" dirty="0"/>
          </a:p>
        </p:txBody>
      </p:sp>
      <p:sp>
        <p:nvSpPr>
          <p:cNvPr id="3" name="Content Placeholder 2">
            <a:extLst>
              <a:ext uri="{FF2B5EF4-FFF2-40B4-BE49-F238E27FC236}">
                <a16:creationId xmlns:a16="http://schemas.microsoft.com/office/drawing/2014/main" id="{6AB250FE-08C8-4530-B722-29C38A359D8B}"/>
              </a:ext>
            </a:extLst>
          </p:cNvPr>
          <p:cNvSpPr>
            <a:spLocks noGrp="1"/>
          </p:cNvSpPr>
          <p:nvPr>
            <p:ph sz="half" idx="2"/>
          </p:nvPr>
        </p:nvSpPr>
        <p:spPr>
          <a:xfrm>
            <a:off x="1342496" y="2405848"/>
            <a:ext cx="4906592" cy="1922106"/>
          </a:xfrm>
          <a:ln>
            <a:solidFill>
              <a:schemeClr val="tx2"/>
            </a:solidFill>
          </a:ln>
        </p:spPr>
        <p:txBody>
          <a:bodyPr>
            <a:normAutofit fontScale="92500"/>
          </a:bodyPr>
          <a:lstStyle/>
          <a:p>
            <a:r>
              <a:rPr lang="en-CA" sz="1400" dirty="0"/>
              <a:t>federated </a:t>
            </a:r>
            <a:r>
              <a:rPr lang="en-CA" sz="1400" b="1" dirty="0"/>
              <a:t>order dispatching </a:t>
            </a:r>
            <a:r>
              <a:rPr lang="en-CA" sz="1400" dirty="0"/>
              <a:t>for cross-platform ride hailing</a:t>
            </a:r>
            <a:endParaRPr lang="en-US" sz="1400" dirty="0"/>
          </a:p>
          <a:p>
            <a:r>
              <a:rPr lang="en-US" sz="1400" dirty="0"/>
              <a:t>Combined the order dispatching with federated learning</a:t>
            </a:r>
          </a:p>
          <a:p>
            <a:r>
              <a:rPr lang="en-US" sz="1400" dirty="0"/>
              <a:t>Used: </a:t>
            </a:r>
            <a:r>
              <a:rPr lang="en-US" sz="1400" b="1" dirty="0"/>
              <a:t>max-weighted bipartite-&gt; </a:t>
            </a:r>
            <a:r>
              <a:rPr lang="en-US" sz="1400" dirty="0"/>
              <a:t>Hungarian method; Residual Bipartite(</a:t>
            </a:r>
            <a:r>
              <a:rPr lang="en-US" sz="1400" b="1" dirty="0"/>
              <a:t>RGB</a:t>
            </a:r>
            <a:r>
              <a:rPr lang="en-US" sz="1400" dirty="0"/>
              <a:t>)</a:t>
            </a:r>
          </a:p>
          <a:p>
            <a:r>
              <a:rPr lang="en-CA" sz="1400" dirty="0">
                <a:solidFill>
                  <a:schemeClr val="tx1"/>
                </a:solidFill>
              </a:rPr>
              <a:t>Beat the single-platform order dispatching in total revenue by 10.24% ~ 54.07%[4]</a:t>
            </a:r>
          </a:p>
        </p:txBody>
      </p:sp>
      <p:sp>
        <p:nvSpPr>
          <p:cNvPr id="5" name="Text Placeholder 4">
            <a:extLst>
              <a:ext uri="{FF2B5EF4-FFF2-40B4-BE49-F238E27FC236}">
                <a16:creationId xmlns:a16="http://schemas.microsoft.com/office/drawing/2014/main" id="{3CDA0F0A-8BBE-4720-8A8F-47FD935FA9E8}"/>
              </a:ext>
            </a:extLst>
          </p:cNvPr>
          <p:cNvSpPr>
            <a:spLocks noGrp="1"/>
          </p:cNvSpPr>
          <p:nvPr>
            <p:ph type="body" sz="quarter" idx="3"/>
          </p:nvPr>
        </p:nvSpPr>
        <p:spPr>
          <a:xfrm>
            <a:off x="6454984" y="2091965"/>
            <a:ext cx="4639736" cy="736282"/>
          </a:xfrm>
        </p:spPr>
        <p:txBody>
          <a:bodyPr>
            <a:normAutofit/>
          </a:bodyPr>
          <a:lstStyle/>
          <a:p>
            <a:r>
              <a:rPr lang="en-US" sz="1400" b="1" dirty="0"/>
              <a:t>Clustered Vehicular Federated Learning[3]</a:t>
            </a:r>
          </a:p>
        </p:txBody>
      </p:sp>
      <p:sp>
        <p:nvSpPr>
          <p:cNvPr id="6" name="Content Placeholder 5">
            <a:extLst>
              <a:ext uri="{FF2B5EF4-FFF2-40B4-BE49-F238E27FC236}">
                <a16:creationId xmlns:a16="http://schemas.microsoft.com/office/drawing/2014/main" id="{1163EFDC-D9E5-4185-9B8F-C3C93FF516E1}"/>
              </a:ext>
            </a:extLst>
          </p:cNvPr>
          <p:cNvSpPr>
            <a:spLocks noGrp="1"/>
          </p:cNvSpPr>
          <p:nvPr>
            <p:ph sz="quarter" idx="4"/>
          </p:nvPr>
        </p:nvSpPr>
        <p:spPr>
          <a:xfrm>
            <a:off x="6782800" y="2741527"/>
            <a:ext cx="4639736" cy="913931"/>
          </a:xfrm>
          <a:ln>
            <a:solidFill>
              <a:srgbClr val="191919"/>
            </a:solidFill>
          </a:ln>
        </p:spPr>
        <p:txBody>
          <a:bodyPr>
            <a:normAutofit fontScale="70000" lnSpcReduction="20000"/>
          </a:bodyPr>
          <a:lstStyle/>
          <a:p>
            <a:r>
              <a:rPr lang="en-US" dirty="0">
                <a:solidFill>
                  <a:schemeClr val="tx1"/>
                </a:solidFill>
              </a:rPr>
              <a:t>Find the most preferred model to train</a:t>
            </a:r>
          </a:p>
          <a:p>
            <a:r>
              <a:rPr lang="en-US" dirty="0"/>
              <a:t>To maximize the relationship R between two nodes[3]</a:t>
            </a:r>
          </a:p>
          <a:p>
            <a:r>
              <a:rPr lang="en-US" altLang="zh-CN" dirty="0"/>
              <a:t>Used: </a:t>
            </a:r>
            <a:r>
              <a:rPr lang="en-US" altLang="zh-CN" b="1" dirty="0"/>
              <a:t>max-weighted bipartite-&gt; integer linear program(python pkg)</a:t>
            </a:r>
            <a:endParaRPr lang="en-US" dirty="0">
              <a:solidFill>
                <a:schemeClr val="tx1"/>
              </a:solidFill>
            </a:endParaRPr>
          </a:p>
        </p:txBody>
      </p:sp>
      <p:sp>
        <p:nvSpPr>
          <p:cNvPr id="2" name="Title 1">
            <a:extLst>
              <a:ext uri="{FF2B5EF4-FFF2-40B4-BE49-F238E27FC236}">
                <a16:creationId xmlns:a16="http://schemas.microsoft.com/office/drawing/2014/main" id="{CDC62B56-74BF-47D4-B1CD-AF93A810B3B7}"/>
              </a:ext>
            </a:extLst>
          </p:cNvPr>
          <p:cNvSpPr>
            <a:spLocks noGrp="1"/>
          </p:cNvSpPr>
          <p:nvPr>
            <p:ph type="title"/>
          </p:nvPr>
        </p:nvSpPr>
        <p:spPr>
          <a:xfrm>
            <a:off x="1097280" y="942871"/>
            <a:ext cx="10058400" cy="587584"/>
          </a:xfrm>
        </p:spPr>
        <p:txBody>
          <a:bodyPr/>
          <a:lstStyle/>
          <a:p>
            <a:r>
              <a:rPr lang="en-US" dirty="0"/>
              <a:t>Algorithms COMPARISON for approach 2</a:t>
            </a:r>
          </a:p>
        </p:txBody>
      </p:sp>
      <p:sp>
        <p:nvSpPr>
          <p:cNvPr id="7" name="Text Placeholder 4">
            <a:extLst>
              <a:ext uri="{FF2B5EF4-FFF2-40B4-BE49-F238E27FC236}">
                <a16:creationId xmlns:a16="http://schemas.microsoft.com/office/drawing/2014/main" id="{DCD422B5-D53B-37AE-88AE-04CA1C733537}"/>
              </a:ext>
            </a:extLst>
          </p:cNvPr>
          <p:cNvSpPr txBox="1">
            <a:spLocks/>
          </p:cNvSpPr>
          <p:nvPr/>
        </p:nvSpPr>
        <p:spPr>
          <a:xfrm>
            <a:off x="6698824" y="3696178"/>
            <a:ext cx="4639736" cy="736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CA" sz="1400" b="1" dirty="0"/>
              <a:t>Low-Latency FL Over Wireless Channels[5]</a:t>
            </a:r>
            <a:endParaRPr lang="en-US" sz="1400" b="1" dirty="0"/>
          </a:p>
        </p:txBody>
      </p:sp>
      <p:sp>
        <p:nvSpPr>
          <p:cNvPr id="8" name="Content Placeholder 2">
            <a:extLst>
              <a:ext uri="{FF2B5EF4-FFF2-40B4-BE49-F238E27FC236}">
                <a16:creationId xmlns:a16="http://schemas.microsoft.com/office/drawing/2014/main" id="{C10957C8-59D5-2269-A583-9FF818BB610B}"/>
              </a:ext>
            </a:extLst>
          </p:cNvPr>
          <p:cNvSpPr txBox="1">
            <a:spLocks/>
          </p:cNvSpPr>
          <p:nvPr/>
        </p:nvSpPr>
        <p:spPr>
          <a:xfrm>
            <a:off x="6993606" y="4264090"/>
            <a:ext cx="4725643" cy="1750327"/>
          </a:xfrm>
          <a:prstGeom prst="rect">
            <a:avLst/>
          </a:prstGeom>
          <a:ln>
            <a:solidFill>
              <a:srgbClr val="191919"/>
            </a:solidFill>
          </a:ln>
        </p:spPr>
        <p:txBody>
          <a:bodyPr vert="horz" lIns="0" tIns="45720" rIns="0" bIns="45720" rtlCol="0">
            <a:normAutofit fontScale="92500" lnSpcReduction="1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sz="1200" dirty="0"/>
              <a:t>Multi-agent multi-armed bandit (</a:t>
            </a:r>
            <a:r>
              <a:rPr lang="en-CA" sz="1200" b="1" dirty="0"/>
              <a:t>MAMAB</a:t>
            </a:r>
            <a:r>
              <a:rPr lang="en-CA" sz="1200" dirty="0"/>
              <a:t>) Framework</a:t>
            </a:r>
          </a:p>
          <a:p>
            <a:r>
              <a:rPr lang="en-CA" sz="1200" dirty="0"/>
              <a:t>Used: modified </a:t>
            </a:r>
            <a:r>
              <a:rPr lang="en-CA" sz="1200" b="1" dirty="0"/>
              <a:t>Hungarian</a:t>
            </a:r>
            <a:r>
              <a:rPr lang="en-CA" sz="1200" dirty="0"/>
              <a:t> algorithm and greedy matching with a better alternative (</a:t>
            </a:r>
            <a:r>
              <a:rPr lang="en-CA" sz="1200" b="1" dirty="0"/>
              <a:t>GMBA</a:t>
            </a:r>
            <a:r>
              <a:rPr lang="en-CA" sz="1200" dirty="0"/>
              <a:t>)</a:t>
            </a:r>
          </a:p>
          <a:p>
            <a:r>
              <a:rPr lang="en-CA" sz="1200" dirty="0"/>
              <a:t>better channel conditions and computation capabilities-&gt;reduce the per round latency[5]</a:t>
            </a:r>
          </a:p>
          <a:p>
            <a:r>
              <a:rPr lang="en-CA" sz="1200" dirty="0"/>
              <a:t>better </a:t>
            </a:r>
            <a:r>
              <a:rPr lang="en-CA" sz="1200" b="1" dirty="0"/>
              <a:t>trade-off</a:t>
            </a:r>
            <a:r>
              <a:rPr lang="en-CA" sz="1200" dirty="0"/>
              <a:t> between the </a:t>
            </a:r>
            <a:r>
              <a:rPr lang="en-CA" sz="1200" b="1" dirty="0"/>
              <a:t>latency</a:t>
            </a:r>
            <a:r>
              <a:rPr lang="en-CA" sz="1200" dirty="0"/>
              <a:t> per round and the training </a:t>
            </a:r>
            <a:r>
              <a:rPr lang="en-CA" sz="1200" b="1" dirty="0"/>
              <a:t>performance</a:t>
            </a:r>
            <a:r>
              <a:rPr lang="en-CA" sz="1200" dirty="0"/>
              <a:t>.[5]</a:t>
            </a:r>
          </a:p>
        </p:txBody>
      </p:sp>
      <p:sp>
        <p:nvSpPr>
          <p:cNvPr id="9" name="Text Placeholder 4">
            <a:extLst>
              <a:ext uri="{FF2B5EF4-FFF2-40B4-BE49-F238E27FC236}">
                <a16:creationId xmlns:a16="http://schemas.microsoft.com/office/drawing/2014/main" id="{FE7BF56C-DAA5-70C9-691A-AF2B0905FA7A}"/>
              </a:ext>
            </a:extLst>
          </p:cNvPr>
          <p:cNvSpPr txBox="1">
            <a:spLocks/>
          </p:cNvSpPr>
          <p:nvPr/>
        </p:nvSpPr>
        <p:spPr>
          <a:xfrm>
            <a:off x="1220608" y="4217334"/>
            <a:ext cx="5478215" cy="736282"/>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1"/>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sz="1400" b="1" dirty="0" err="1"/>
              <a:t>Fedswap</a:t>
            </a:r>
            <a:r>
              <a:rPr lang="en-US" sz="1400" b="1" dirty="0"/>
              <a:t>: 5G based Dynamic Spectrum Access System[2]</a:t>
            </a:r>
          </a:p>
        </p:txBody>
      </p:sp>
      <p:sp>
        <p:nvSpPr>
          <p:cNvPr id="10" name="Content Placeholder 5">
            <a:extLst>
              <a:ext uri="{FF2B5EF4-FFF2-40B4-BE49-F238E27FC236}">
                <a16:creationId xmlns:a16="http://schemas.microsoft.com/office/drawing/2014/main" id="{7F11266D-E99F-1AA9-5077-27C6F2647B0B}"/>
              </a:ext>
            </a:extLst>
          </p:cNvPr>
          <p:cNvSpPr txBox="1">
            <a:spLocks/>
          </p:cNvSpPr>
          <p:nvPr/>
        </p:nvSpPr>
        <p:spPr>
          <a:xfrm>
            <a:off x="1548393" y="4857558"/>
            <a:ext cx="4906591" cy="1270637"/>
          </a:xfrm>
          <a:prstGeom prst="rect">
            <a:avLst/>
          </a:prstGeom>
          <a:ln>
            <a:solidFill>
              <a:srgbClr val="191919"/>
            </a:solidFill>
          </a:ln>
        </p:spPr>
        <p:txBody>
          <a:bodyPr vert="horz" lIns="0" tIns="45720" rIns="0" bIns="45720" rtlCol="0">
            <a:normAutofit fontScale="77500" lnSpcReduction="20000"/>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Multi-agent reinforcement learning(</a:t>
            </a:r>
            <a:r>
              <a:rPr lang="en-US" b="1" dirty="0" err="1"/>
              <a:t>iMARL</a:t>
            </a:r>
            <a:r>
              <a:rPr lang="en-US" dirty="0"/>
              <a:t>)</a:t>
            </a:r>
          </a:p>
          <a:p>
            <a:r>
              <a:rPr lang="en-CA" dirty="0"/>
              <a:t>Swapping mechanism for </a:t>
            </a:r>
            <a:r>
              <a:rPr lang="en-CA" b="1" dirty="0"/>
              <a:t>aggregating</a:t>
            </a:r>
            <a:r>
              <a:rPr lang="en-CA" dirty="0"/>
              <a:t> models periodically</a:t>
            </a:r>
            <a:endParaRPr lang="en-US" dirty="0"/>
          </a:p>
          <a:p>
            <a:r>
              <a:rPr lang="en-US" dirty="0"/>
              <a:t>Used: </a:t>
            </a:r>
            <a:r>
              <a:rPr lang="en-US" b="1" dirty="0"/>
              <a:t>KM algorithm</a:t>
            </a:r>
          </a:p>
          <a:p>
            <a:r>
              <a:rPr lang="en-US" dirty="0"/>
              <a:t>Improved </a:t>
            </a:r>
            <a:r>
              <a:rPr lang="en-US" b="1" dirty="0"/>
              <a:t>efficiency</a:t>
            </a:r>
            <a:r>
              <a:rPr lang="en-US" dirty="0"/>
              <a:t> and </a:t>
            </a:r>
            <a:r>
              <a:rPr lang="en-US" b="1" dirty="0"/>
              <a:t>fairness</a:t>
            </a:r>
            <a:r>
              <a:rPr lang="en-US" dirty="0"/>
              <a:t>[2]</a:t>
            </a:r>
          </a:p>
        </p:txBody>
      </p:sp>
    </p:spTree>
    <p:extLst>
      <p:ext uri="{BB962C8B-B14F-4D97-AF65-F5344CB8AC3E}">
        <p14:creationId xmlns:p14="http://schemas.microsoft.com/office/powerpoint/2010/main" val="2682059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C2242-44AE-40C6-B131-070CF6824ECD}"/>
              </a:ext>
            </a:extLst>
          </p:cNvPr>
          <p:cNvSpPr>
            <a:spLocks noGrp="1"/>
          </p:cNvSpPr>
          <p:nvPr>
            <p:ph type="title"/>
          </p:nvPr>
        </p:nvSpPr>
        <p:spPr/>
        <p:txBody>
          <a:bodyPr/>
          <a:lstStyle/>
          <a:p>
            <a:r>
              <a:rPr lang="en-US" dirty="0"/>
              <a:t>Unresolved problems</a:t>
            </a:r>
          </a:p>
        </p:txBody>
      </p:sp>
      <p:graphicFrame>
        <p:nvGraphicFramePr>
          <p:cNvPr id="18" name="Table 4">
            <a:extLst>
              <a:ext uri="{FF2B5EF4-FFF2-40B4-BE49-F238E27FC236}">
                <a16:creationId xmlns:a16="http://schemas.microsoft.com/office/drawing/2014/main" id="{AFB77571-0BCA-7C4F-AB7C-ACECE7143F3B}"/>
              </a:ext>
            </a:extLst>
          </p:cNvPr>
          <p:cNvGraphicFramePr>
            <a:graphicFrameLocks noGrp="1"/>
          </p:cNvGraphicFramePr>
          <p:nvPr>
            <p:ph idx="1"/>
            <p:extLst>
              <p:ext uri="{D42A27DB-BD31-4B8C-83A1-F6EECF244321}">
                <p14:modId xmlns:p14="http://schemas.microsoft.com/office/powerpoint/2010/main" val="681130836"/>
              </p:ext>
            </p:extLst>
          </p:nvPr>
        </p:nvGraphicFramePr>
        <p:xfrm>
          <a:off x="1096963" y="2108200"/>
          <a:ext cx="10058400" cy="3704730"/>
        </p:xfrm>
        <a:graphic>
          <a:graphicData uri="http://schemas.openxmlformats.org/drawingml/2006/table">
            <a:tbl>
              <a:tblPr firstRow="1" bandRow="1">
                <a:tableStyleId>{B301B821-A1FF-4177-AEE7-76D212191A09}</a:tableStyleId>
              </a:tblPr>
              <a:tblGrid>
                <a:gridCol w="3352800">
                  <a:extLst>
                    <a:ext uri="{9D8B030D-6E8A-4147-A177-3AD203B41FA5}">
                      <a16:colId xmlns:a16="http://schemas.microsoft.com/office/drawing/2014/main" val="3628234326"/>
                    </a:ext>
                  </a:extLst>
                </a:gridCol>
                <a:gridCol w="3352800">
                  <a:extLst>
                    <a:ext uri="{9D8B030D-6E8A-4147-A177-3AD203B41FA5}">
                      <a16:colId xmlns:a16="http://schemas.microsoft.com/office/drawing/2014/main" val="1083199451"/>
                    </a:ext>
                  </a:extLst>
                </a:gridCol>
                <a:gridCol w="3352800">
                  <a:extLst>
                    <a:ext uri="{9D8B030D-6E8A-4147-A177-3AD203B41FA5}">
                      <a16:colId xmlns:a16="http://schemas.microsoft.com/office/drawing/2014/main" val="1334118722"/>
                    </a:ext>
                  </a:extLst>
                </a:gridCol>
              </a:tblGrid>
              <a:tr h="1306708">
                <a:tc>
                  <a:txBody>
                    <a:bodyPr/>
                    <a:lstStyle/>
                    <a:p>
                      <a:pPr algn="ctr"/>
                      <a:r>
                        <a:rPr lang="en-US" sz="2400" cap="all" spc="150" dirty="0"/>
                        <a:t>privacy</a:t>
                      </a:r>
                      <a:endParaRPr lang="en-US" sz="24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cap="all" spc="150" dirty="0"/>
                        <a:t>Performance</a:t>
                      </a:r>
                      <a:endParaRPr lang="en-US" sz="24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cap="all" spc="150" dirty="0"/>
                        <a:t>Practice</a:t>
                      </a:r>
                      <a:endParaRPr lang="en-US" sz="2400" b="0" cap="all" spc="150" dirty="0">
                        <a:solidFill>
                          <a:schemeClr val="lt1"/>
                        </a:solidFill>
                      </a:endParaRPr>
                    </a:p>
                  </a:txBody>
                  <a:tcPr marL="224212" marR="224212" marT="224212" marB="224212" anchor="ctr">
                    <a:solidFill>
                      <a:schemeClr val="tx1"/>
                    </a:solidFill>
                  </a:tcPr>
                </a:tc>
                <a:extLst>
                  <a:ext uri="{0D108BD9-81ED-4DB2-BD59-A6C34878D82A}">
                    <a16:rowId xmlns:a16="http://schemas.microsoft.com/office/drawing/2014/main" val="4160608299"/>
                  </a:ext>
                </a:extLst>
              </a:tr>
              <a:tr h="1199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cap="none" spc="0" dirty="0"/>
                        <a:t>What if agents(sub-server) fails</a:t>
                      </a:r>
                      <a:endParaRPr lang="en-US" sz="18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Robustness?</a:t>
                      </a:r>
                      <a:endParaRPr lang="en-US" sz="20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cap="none" spc="0" dirty="0">
                          <a:solidFill>
                            <a:schemeClr val="tx1"/>
                          </a:solidFill>
                        </a:rPr>
                        <a:t>Practical?</a:t>
                      </a:r>
                    </a:p>
                  </a:txBody>
                  <a:tcPr marL="224212" marR="224212" marT="224212" marB="224212" anchor="ctr">
                    <a:solidFill>
                      <a:srgbClr val="F6F9FF"/>
                    </a:solidFill>
                  </a:tcPr>
                </a:tc>
                <a:extLst>
                  <a:ext uri="{0D108BD9-81ED-4DB2-BD59-A6C34878D82A}">
                    <a16:rowId xmlns:a16="http://schemas.microsoft.com/office/drawing/2014/main" val="3947518332"/>
                  </a:ext>
                </a:extLst>
              </a:tr>
              <a:tr h="1199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cap="none" spc="0" dirty="0">
                          <a:solidFill>
                            <a:schemeClr val="tx1"/>
                          </a:solidFill>
                        </a:rPr>
                        <a:t>Will this prevent attacks</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Coincidence?</a:t>
                      </a:r>
                      <a:endParaRPr lang="en-US" sz="2000" b="0" cap="none" spc="0" dirty="0">
                        <a:solidFill>
                          <a:schemeClr val="tx1"/>
                        </a:solidFill>
                      </a:endParaRP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Necessary?</a:t>
                      </a:r>
                      <a:endParaRPr lang="en-US" sz="2000" b="0" cap="none" spc="0" dirty="0">
                        <a:solidFill>
                          <a:schemeClr val="tx1"/>
                        </a:solidFill>
                      </a:endParaRPr>
                    </a:p>
                  </a:txBody>
                  <a:tcPr marL="224212" marR="224212" marT="224212" marB="224212" anchor="ctr">
                    <a:solidFill>
                      <a:srgbClr val="EDEFF7"/>
                    </a:solidFill>
                  </a:tcPr>
                </a:tc>
                <a:extLst>
                  <a:ext uri="{0D108BD9-81ED-4DB2-BD59-A6C34878D82A}">
                    <a16:rowId xmlns:a16="http://schemas.microsoft.com/office/drawing/2014/main" val="1445241155"/>
                  </a:ext>
                </a:extLst>
              </a:tr>
            </a:tbl>
          </a:graphicData>
        </a:graphic>
      </p:graphicFrame>
    </p:spTree>
    <p:extLst>
      <p:ext uri="{BB962C8B-B14F-4D97-AF65-F5344CB8AC3E}">
        <p14:creationId xmlns:p14="http://schemas.microsoft.com/office/powerpoint/2010/main" val="3771108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descr="Smart Art graphic of Picture Accent Process">
            <a:extLst>
              <a:ext uri="{FF2B5EF4-FFF2-40B4-BE49-F238E27FC236}">
                <a16:creationId xmlns:a16="http://schemas.microsoft.com/office/drawing/2014/main" id="{BE8337B7-28C4-492B-8228-3183A1C23832}"/>
              </a:ext>
            </a:extLst>
          </p:cNvPr>
          <p:cNvGraphicFramePr>
            <a:graphicFrameLocks noGrp="1"/>
          </p:cNvGraphicFramePr>
          <p:nvPr>
            <p:ph idx="1"/>
            <p:extLst>
              <p:ext uri="{D42A27DB-BD31-4B8C-83A1-F6EECF244321}">
                <p14:modId xmlns:p14="http://schemas.microsoft.com/office/powerpoint/2010/main" val="1632132864"/>
              </p:ext>
            </p:extLst>
          </p:nvPr>
        </p:nvGraphicFramePr>
        <p:xfrm>
          <a:off x="1096963" y="2154341"/>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003F7245-B0E5-484F-88D0-FA9D0C77C036}"/>
              </a:ext>
            </a:extLst>
          </p:cNvPr>
          <p:cNvSpPr>
            <a:spLocks noGrp="1"/>
          </p:cNvSpPr>
          <p:nvPr>
            <p:ph type="title"/>
          </p:nvPr>
        </p:nvSpPr>
        <p:spPr/>
        <p:txBody>
          <a:bodyPr/>
          <a:lstStyle/>
          <a:p>
            <a:r>
              <a:rPr lang="en-US" dirty="0"/>
              <a:t>Future Directions and Outlook</a:t>
            </a:r>
          </a:p>
        </p:txBody>
      </p:sp>
    </p:spTree>
    <p:extLst>
      <p:ext uri="{BB962C8B-B14F-4D97-AF65-F5344CB8AC3E}">
        <p14:creationId xmlns:p14="http://schemas.microsoft.com/office/powerpoint/2010/main" val="4028626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97E192-5DE3-0BB7-9FF5-080778FBA88B}"/>
              </a:ext>
            </a:extLst>
          </p:cNvPr>
          <p:cNvSpPr>
            <a:spLocks noGrp="1"/>
          </p:cNvSpPr>
          <p:nvPr>
            <p:ph idx="1"/>
          </p:nvPr>
        </p:nvSpPr>
        <p:spPr>
          <a:xfrm>
            <a:off x="1097280" y="2108201"/>
            <a:ext cx="10058400" cy="4161970"/>
          </a:xfrm>
        </p:spPr>
        <p:txBody>
          <a:bodyPr>
            <a:normAutofit fontScale="47500" lnSpcReduction="20000"/>
          </a:bodyPr>
          <a:lstStyle/>
          <a:p>
            <a:r>
              <a:rPr lang="en-US" altLang="zh-CN" dirty="0"/>
              <a:t>Fig.1: https://pixabay.com/vectors/circuit-board-sphere-ball-3d-orb-6522555/</a:t>
            </a:r>
          </a:p>
          <a:p>
            <a:r>
              <a:rPr lang="en-US" altLang="zh-CN" dirty="0"/>
              <a:t>Fig. 2: https://www.pexels.com/photo/7651924/</a:t>
            </a:r>
          </a:p>
          <a:p>
            <a:r>
              <a:rPr lang="en-US" altLang="zh-CN" dirty="0"/>
              <a:t>Fig. 3:</a:t>
            </a:r>
            <a:r>
              <a:rPr lang="en-CA" altLang="zh-CN" b="0" i="0" dirty="0">
                <a:solidFill>
                  <a:srgbClr val="222222"/>
                </a:solidFill>
                <a:effectLst/>
                <a:latin typeface="Arial" panose="020B0604020202020204" pitchFamily="34" charset="0"/>
              </a:rPr>
              <a:t> </a:t>
            </a:r>
            <a:r>
              <a:rPr lang="en-CA" altLang="zh-CN" b="0" i="0" dirty="0" err="1">
                <a:solidFill>
                  <a:srgbClr val="222222"/>
                </a:solidFill>
                <a:effectLst/>
                <a:latin typeface="Arial" panose="020B0604020202020204" pitchFamily="34" charset="0"/>
              </a:rPr>
              <a:t>Taïk</a:t>
            </a:r>
            <a:r>
              <a:rPr lang="en-CA" altLang="zh-CN" b="0" i="0" dirty="0">
                <a:solidFill>
                  <a:srgbClr val="222222"/>
                </a:solidFill>
                <a:effectLst/>
                <a:latin typeface="Arial" panose="020B0604020202020204" pitchFamily="34" charset="0"/>
              </a:rPr>
              <a:t>, A., </a:t>
            </a:r>
            <a:r>
              <a:rPr lang="en-CA" altLang="zh-CN" b="0" i="0" dirty="0" err="1">
                <a:solidFill>
                  <a:srgbClr val="222222"/>
                </a:solidFill>
                <a:effectLst/>
                <a:latin typeface="Arial" panose="020B0604020202020204" pitchFamily="34" charset="0"/>
              </a:rPr>
              <a:t>Mlika</a:t>
            </a:r>
            <a:r>
              <a:rPr lang="en-CA" altLang="zh-CN" b="0" i="0" dirty="0">
                <a:solidFill>
                  <a:srgbClr val="222222"/>
                </a:solidFill>
                <a:effectLst/>
                <a:latin typeface="Arial" panose="020B0604020202020204" pitchFamily="34" charset="0"/>
              </a:rPr>
              <a:t>, Z., &amp; </a:t>
            </a:r>
            <a:r>
              <a:rPr lang="en-CA" altLang="zh-CN" b="0" i="0" dirty="0" err="1">
                <a:solidFill>
                  <a:srgbClr val="222222"/>
                </a:solidFill>
                <a:effectLst/>
                <a:latin typeface="Arial" panose="020B0604020202020204" pitchFamily="34" charset="0"/>
              </a:rPr>
              <a:t>Cherkaoui</a:t>
            </a:r>
            <a:r>
              <a:rPr lang="en-CA" altLang="zh-CN" b="0" i="0" dirty="0">
                <a:solidFill>
                  <a:srgbClr val="222222"/>
                </a:solidFill>
                <a:effectLst/>
                <a:latin typeface="Arial" panose="020B0604020202020204" pitchFamily="34" charset="0"/>
              </a:rPr>
              <a:t>, S. (2022). Clustered Vehicular Federated Learning: Process and Optimization. </a:t>
            </a:r>
            <a:r>
              <a:rPr lang="en-CA" altLang="zh-CN" b="0" i="1" dirty="0">
                <a:solidFill>
                  <a:srgbClr val="222222"/>
                </a:solidFill>
                <a:effectLst/>
                <a:latin typeface="Arial" panose="020B0604020202020204" pitchFamily="34" charset="0"/>
              </a:rPr>
              <a:t>IEEE Transactions on Intelligent Transportation Systems</a:t>
            </a:r>
            <a:r>
              <a:rPr lang="en-CA" altLang="zh-CN" b="0" i="0" dirty="0">
                <a:solidFill>
                  <a:srgbClr val="222222"/>
                </a:solidFill>
                <a:effectLst/>
                <a:latin typeface="Arial" panose="020B0604020202020204" pitchFamily="34" charset="0"/>
              </a:rPr>
              <a:t>.</a:t>
            </a:r>
            <a:endParaRPr lang="en-US" altLang="zh-CN" dirty="0"/>
          </a:p>
          <a:p>
            <a:r>
              <a:rPr lang="en-US" altLang="zh-CN" dirty="0"/>
              <a:t>Fig. 4: </a:t>
            </a:r>
            <a:r>
              <a:rPr lang="en-CA" altLang="zh-CN" b="0" i="0" dirty="0">
                <a:solidFill>
                  <a:srgbClr val="222222"/>
                </a:solidFill>
                <a:effectLst/>
                <a:latin typeface="Arial" panose="020B0604020202020204" pitchFamily="34" charset="0"/>
              </a:rPr>
              <a:t>Gao, Z., Li, A., Gao, Y., Li, B., Wang, Y., &amp; Chen, Y. (2021, November). </a:t>
            </a:r>
            <a:r>
              <a:rPr lang="en-CA" altLang="zh-CN" b="0" i="0" dirty="0" err="1">
                <a:solidFill>
                  <a:srgbClr val="222222"/>
                </a:solidFill>
                <a:effectLst/>
                <a:latin typeface="Arial" panose="020B0604020202020204" pitchFamily="34" charset="0"/>
              </a:rPr>
              <a:t>FedSwap</a:t>
            </a:r>
            <a:r>
              <a:rPr lang="en-CA" altLang="zh-CN" b="0" i="0" dirty="0">
                <a:solidFill>
                  <a:srgbClr val="222222"/>
                </a:solidFill>
                <a:effectLst/>
                <a:latin typeface="Arial" panose="020B0604020202020204" pitchFamily="34" charset="0"/>
              </a:rPr>
              <a:t>: A Federated Learning based 5G Decentralized Dynamic Spectrum Access System. In </a:t>
            </a:r>
            <a:r>
              <a:rPr lang="en-CA" altLang="zh-CN" b="0" i="1" dirty="0">
                <a:solidFill>
                  <a:srgbClr val="222222"/>
                </a:solidFill>
                <a:effectLst/>
                <a:latin typeface="Arial" panose="020B0604020202020204" pitchFamily="34" charset="0"/>
              </a:rPr>
              <a:t>2021 IEEE/ACM International Conference On Computer Aided Design (ICCAD)</a:t>
            </a:r>
            <a:r>
              <a:rPr lang="en-CA" altLang="zh-CN" b="0" i="0" dirty="0">
                <a:solidFill>
                  <a:srgbClr val="222222"/>
                </a:solidFill>
                <a:effectLst/>
                <a:latin typeface="Arial" panose="020B0604020202020204" pitchFamily="34" charset="0"/>
              </a:rPr>
              <a:t> (pp. 1-6). IEEE.</a:t>
            </a:r>
          </a:p>
          <a:p>
            <a:r>
              <a:rPr lang="en-US" altLang="zh-CN" dirty="0"/>
              <a:t>Fig. 5: </a:t>
            </a:r>
            <a:r>
              <a:rPr lang="en-CA" altLang="zh-CN" b="0" i="0" dirty="0">
                <a:solidFill>
                  <a:srgbClr val="222222"/>
                </a:solidFill>
                <a:effectLst/>
                <a:latin typeface="Arial" panose="020B0604020202020204" pitchFamily="34" charset="0"/>
              </a:rPr>
              <a:t>Wang, Y., Tong, Y., Zhou, Z., Ren, Z., Xu, Y., Wu, G., &amp; </a:t>
            </a:r>
            <a:r>
              <a:rPr lang="en-CA" altLang="zh-CN" b="0" i="0" dirty="0" err="1">
                <a:solidFill>
                  <a:srgbClr val="222222"/>
                </a:solidFill>
                <a:effectLst/>
                <a:latin typeface="Arial" panose="020B0604020202020204" pitchFamily="34" charset="0"/>
              </a:rPr>
              <a:t>Lv</a:t>
            </a:r>
            <a:r>
              <a:rPr lang="en-CA" altLang="zh-CN" b="0" i="0" dirty="0">
                <a:solidFill>
                  <a:srgbClr val="222222"/>
                </a:solidFill>
                <a:effectLst/>
                <a:latin typeface="Arial" panose="020B0604020202020204" pitchFamily="34" charset="0"/>
              </a:rPr>
              <a:t>, W. (2022, August). Fed-LTD: Towards Cross-Platform Ride Hailing via Federated Learning to Dispatch. In </a:t>
            </a:r>
            <a:r>
              <a:rPr lang="en-CA" altLang="zh-CN" b="0" i="1" dirty="0">
                <a:solidFill>
                  <a:srgbClr val="222222"/>
                </a:solidFill>
                <a:effectLst/>
                <a:latin typeface="Arial" panose="020B0604020202020204" pitchFamily="34" charset="0"/>
              </a:rPr>
              <a:t>Proceedings of the 28th ACM SIGKDD Conference on Knowledge Discovery and Data Mining</a:t>
            </a:r>
            <a:r>
              <a:rPr lang="en-CA" altLang="zh-CN" b="0" i="0" dirty="0">
                <a:solidFill>
                  <a:srgbClr val="222222"/>
                </a:solidFill>
                <a:effectLst/>
                <a:latin typeface="Arial" panose="020B0604020202020204" pitchFamily="34" charset="0"/>
              </a:rPr>
              <a:t> (pp. 4079-4089).</a:t>
            </a:r>
            <a:endParaRPr lang="en-US" altLang="zh-CN" dirty="0"/>
          </a:p>
          <a:p>
            <a:r>
              <a:rPr lang="en-US" altLang="zh-CN" dirty="0"/>
              <a:t>Fig. 6: https://pixabay.com/vectors/question-mark-answer-solution-sign-6099556/</a:t>
            </a:r>
          </a:p>
          <a:p>
            <a:r>
              <a:rPr lang="en-US" altLang="zh-CN" dirty="0"/>
              <a:t>[1]</a:t>
            </a:r>
            <a:r>
              <a:rPr lang="en-CA" altLang="zh-CN" b="0" i="0" dirty="0">
                <a:solidFill>
                  <a:srgbClr val="222222"/>
                </a:solidFill>
                <a:effectLst/>
                <a:latin typeface="Arial" panose="020B0604020202020204" pitchFamily="34" charset="0"/>
              </a:rPr>
              <a:t> Nock, R., Hardy, S., </a:t>
            </a:r>
            <a:r>
              <a:rPr lang="en-CA" altLang="zh-CN" b="0" i="0" dirty="0" err="1">
                <a:solidFill>
                  <a:srgbClr val="222222"/>
                </a:solidFill>
                <a:effectLst/>
                <a:latin typeface="Arial" panose="020B0604020202020204" pitchFamily="34" charset="0"/>
              </a:rPr>
              <a:t>Henecka</a:t>
            </a:r>
            <a:r>
              <a:rPr lang="en-CA" altLang="zh-CN" b="0" i="0" dirty="0">
                <a:solidFill>
                  <a:srgbClr val="222222"/>
                </a:solidFill>
                <a:effectLst/>
                <a:latin typeface="Arial" panose="020B0604020202020204" pitchFamily="34" charset="0"/>
              </a:rPr>
              <a:t>, W., Ivey-Law, H., </a:t>
            </a:r>
            <a:r>
              <a:rPr lang="en-CA" altLang="zh-CN" b="0" i="0" dirty="0" err="1">
                <a:solidFill>
                  <a:srgbClr val="222222"/>
                </a:solidFill>
                <a:effectLst/>
                <a:latin typeface="Arial" panose="020B0604020202020204" pitchFamily="34" charset="0"/>
              </a:rPr>
              <a:t>Patrini</a:t>
            </a:r>
            <a:r>
              <a:rPr lang="en-CA" altLang="zh-CN" b="0" i="0" dirty="0">
                <a:solidFill>
                  <a:srgbClr val="222222"/>
                </a:solidFill>
                <a:effectLst/>
                <a:latin typeface="Arial" panose="020B0604020202020204" pitchFamily="34" charset="0"/>
              </a:rPr>
              <a:t>, G., Smith, G., &amp; Thorne, B. (2018). Entity resolution and federated learning get a federated resolution. </a:t>
            </a:r>
            <a:r>
              <a:rPr lang="en-CA" altLang="zh-CN" b="0" i="1" dirty="0" err="1">
                <a:solidFill>
                  <a:srgbClr val="222222"/>
                </a:solidFill>
                <a:effectLst/>
                <a:latin typeface="Arial" panose="020B0604020202020204" pitchFamily="34" charset="0"/>
              </a:rPr>
              <a:t>arXiv</a:t>
            </a:r>
            <a:r>
              <a:rPr lang="en-CA" altLang="zh-CN" b="0" i="1" dirty="0">
                <a:solidFill>
                  <a:srgbClr val="222222"/>
                </a:solidFill>
                <a:effectLst/>
                <a:latin typeface="Arial" panose="020B0604020202020204" pitchFamily="34" charset="0"/>
              </a:rPr>
              <a:t> preprint arXiv:1803.04035</a:t>
            </a:r>
            <a:r>
              <a:rPr lang="en-CA" altLang="zh-CN" b="0" i="0" dirty="0">
                <a:solidFill>
                  <a:srgbClr val="222222"/>
                </a:solidFill>
                <a:effectLst/>
                <a:latin typeface="Arial" panose="020B0604020202020204" pitchFamily="34" charset="0"/>
              </a:rPr>
              <a:t>.</a:t>
            </a:r>
            <a:endParaRPr lang="en-US" altLang="zh-CN" dirty="0"/>
          </a:p>
          <a:p>
            <a:r>
              <a:rPr lang="en-US" altLang="zh-CN" dirty="0"/>
              <a:t>[2]</a:t>
            </a:r>
            <a:r>
              <a:rPr lang="en-CA" altLang="zh-CN" b="0" i="0" dirty="0">
                <a:solidFill>
                  <a:srgbClr val="222222"/>
                </a:solidFill>
                <a:effectLst/>
                <a:latin typeface="Arial" panose="020B0604020202020204" pitchFamily="34" charset="0"/>
              </a:rPr>
              <a:t> Gao, Z., Li, A., Gao, Y., Li, B., Wang, Y., &amp; Chen, Y. (2021, November). </a:t>
            </a:r>
            <a:r>
              <a:rPr lang="en-CA" altLang="zh-CN" b="0" i="0" dirty="0" err="1">
                <a:solidFill>
                  <a:srgbClr val="222222"/>
                </a:solidFill>
                <a:effectLst/>
                <a:latin typeface="Arial" panose="020B0604020202020204" pitchFamily="34" charset="0"/>
              </a:rPr>
              <a:t>FedSwap</a:t>
            </a:r>
            <a:r>
              <a:rPr lang="en-CA" altLang="zh-CN" b="0" i="0" dirty="0">
                <a:solidFill>
                  <a:srgbClr val="222222"/>
                </a:solidFill>
                <a:effectLst/>
                <a:latin typeface="Arial" panose="020B0604020202020204" pitchFamily="34" charset="0"/>
              </a:rPr>
              <a:t>: A Federated Learning based 5G Decentralized Dynamic Spectrum Access System. In </a:t>
            </a:r>
            <a:r>
              <a:rPr lang="en-CA" altLang="zh-CN" b="0" i="1" dirty="0">
                <a:solidFill>
                  <a:srgbClr val="222222"/>
                </a:solidFill>
                <a:effectLst/>
                <a:latin typeface="Arial" panose="020B0604020202020204" pitchFamily="34" charset="0"/>
              </a:rPr>
              <a:t>2021 IEEE/ACM International Conference On Computer Aided Design (ICCAD)</a:t>
            </a:r>
            <a:r>
              <a:rPr lang="en-CA" altLang="zh-CN" b="0" i="0" dirty="0">
                <a:solidFill>
                  <a:srgbClr val="222222"/>
                </a:solidFill>
                <a:effectLst/>
                <a:latin typeface="Arial" panose="020B0604020202020204" pitchFamily="34" charset="0"/>
              </a:rPr>
              <a:t> (pp. 1-6). IEEE.</a:t>
            </a:r>
            <a:endParaRPr lang="en-US" altLang="zh-CN" dirty="0"/>
          </a:p>
          <a:p>
            <a:r>
              <a:rPr lang="en-US" altLang="zh-CN" dirty="0"/>
              <a:t>[3]</a:t>
            </a:r>
            <a:r>
              <a:rPr lang="en-CA" altLang="zh-CN" b="0" i="0" dirty="0">
                <a:solidFill>
                  <a:srgbClr val="222222"/>
                </a:solidFill>
                <a:effectLst/>
                <a:latin typeface="Arial" panose="020B0604020202020204" pitchFamily="34" charset="0"/>
              </a:rPr>
              <a:t> </a:t>
            </a:r>
            <a:r>
              <a:rPr lang="en-CA" altLang="zh-CN" b="0" i="0" dirty="0" err="1">
                <a:solidFill>
                  <a:srgbClr val="222222"/>
                </a:solidFill>
                <a:effectLst/>
                <a:latin typeface="Arial" panose="020B0604020202020204" pitchFamily="34" charset="0"/>
              </a:rPr>
              <a:t>Taïk</a:t>
            </a:r>
            <a:r>
              <a:rPr lang="en-CA" altLang="zh-CN" b="0" i="0" dirty="0">
                <a:solidFill>
                  <a:srgbClr val="222222"/>
                </a:solidFill>
                <a:effectLst/>
                <a:latin typeface="Arial" panose="020B0604020202020204" pitchFamily="34" charset="0"/>
              </a:rPr>
              <a:t>, A., </a:t>
            </a:r>
            <a:r>
              <a:rPr lang="en-CA" altLang="zh-CN" b="0" i="0" dirty="0" err="1">
                <a:solidFill>
                  <a:srgbClr val="222222"/>
                </a:solidFill>
                <a:effectLst/>
                <a:latin typeface="Arial" panose="020B0604020202020204" pitchFamily="34" charset="0"/>
              </a:rPr>
              <a:t>Mlika</a:t>
            </a:r>
            <a:r>
              <a:rPr lang="en-CA" altLang="zh-CN" b="0" i="0" dirty="0">
                <a:solidFill>
                  <a:srgbClr val="222222"/>
                </a:solidFill>
                <a:effectLst/>
                <a:latin typeface="Arial" panose="020B0604020202020204" pitchFamily="34" charset="0"/>
              </a:rPr>
              <a:t>, Z., &amp; </a:t>
            </a:r>
            <a:r>
              <a:rPr lang="en-CA" altLang="zh-CN" b="0" i="0" dirty="0" err="1">
                <a:solidFill>
                  <a:srgbClr val="222222"/>
                </a:solidFill>
                <a:effectLst/>
                <a:latin typeface="Arial" panose="020B0604020202020204" pitchFamily="34" charset="0"/>
              </a:rPr>
              <a:t>Cherkaoui</a:t>
            </a:r>
            <a:r>
              <a:rPr lang="en-CA" altLang="zh-CN" b="0" i="0" dirty="0">
                <a:solidFill>
                  <a:srgbClr val="222222"/>
                </a:solidFill>
                <a:effectLst/>
                <a:latin typeface="Arial" panose="020B0604020202020204" pitchFamily="34" charset="0"/>
              </a:rPr>
              <a:t>, S. (2022). Clustered Vehicular Federated Learning: Process and Optimization. </a:t>
            </a:r>
            <a:r>
              <a:rPr lang="en-CA" altLang="zh-CN" b="0" i="1" dirty="0">
                <a:solidFill>
                  <a:srgbClr val="222222"/>
                </a:solidFill>
                <a:effectLst/>
                <a:latin typeface="Arial" panose="020B0604020202020204" pitchFamily="34" charset="0"/>
              </a:rPr>
              <a:t>IEEE Transactions on Intelligent Transportation Systems</a:t>
            </a:r>
            <a:r>
              <a:rPr lang="en-CA" altLang="zh-CN" b="0" i="0" dirty="0">
                <a:solidFill>
                  <a:srgbClr val="222222"/>
                </a:solidFill>
                <a:effectLst/>
                <a:latin typeface="Arial" panose="020B0604020202020204" pitchFamily="34" charset="0"/>
              </a:rPr>
              <a:t>.</a:t>
            </a:r>
            <a:endParaRPr lang="en-US" altLang="zh-CN" dirty="0"/>
          </a:p>
          <a:p>
            <a:r>
              <a:rPr lang="en-US" altLang="zh-CN" dirty="0"/>
              <a:t>[4]</a:t>
            </a:r>
            <a:r>
              <a:rPr lang="en-CA" altLang="zh-CN" b="0" i="0" dirty="0">
                <a:solidFill>
                  <a:srgbClr val="222222"/>
                </a:solidFill>
                <a:effectLst/>
                <a:latin typeface="Arial" panose="020B0604020202020204" pitchFamily="34" charset="0"/>
              </a:rPr>
              <a:t> Wang, Y., Tong, Y., Zhou, Z., Ren, Z., Xu, Y., Wu, G., &amp; </a:t>
            </a:r>
            <a:r>
              <a:rPr lang="en-CA" altLang="zh-CN" b="0" i="0" dirty="0" err="1">
                <a:solidFill>
                  <a:srgbClr val="222222"/>
                </a:solidFill>
                <a:effectLst/>
                <a:latin typeface="Arial" panose="020B0604020202020204" pitchFamily="34" charset="0"/>
              </a:rPr>
              <a:t>Lv</a:t>
            </a:r>
            <a:r>
              <a:rPr lang="en-CA" altLang="zh-CN" b="0" i="0" dirty="0">
                <a:solidFill>
                  <a:srgbClr val="222222"/>
                </a:solidFill>
                <a:effectLst/>
                <a:latin typeface="Arial" panose="020B0604020202020204" pitchFamily="34" charset="0"/>
              </a:rPr>
              <a:t>, W. (2022, August). Fed-LTD: Towards Cross-Platform Ride Hailing via Federated Learning to Dispatch. In </a:t>
            </a:r>
            <a:r>
              <a:rPr lang="en-CA" altLang="zh-CN" b="0" i="1" dirty="0">
                <a:solidFill>
                  <a:srgbClr val="222222"/>
                </a:solidFill>
                <a:effectLst/>
                <a:latin typeface="Arial" panose="020B0604020202020204" pitchFamily="34" charset="0"/>
              </a:rPr>
              <a:t>Proceedings of the 28th ACM SIGKDD Conference on Knowledge Discovery and Data Mining</a:t>
            </a:r>
            <a:r>
              <a:rPr lang="en-CA" altLang="zh-CN" b="0" i="0" dirty="0">
                <a:solidFill>
                  <a:srgbClr val="222222"/>
                </a:solidFill>
                <a:effectLst/>
                <a:latin typeface="Arial" panose="020B0604020202020204" pitchFamily="34" charset="0"/>
              </a:rPr>
              <a:t> (pp. 4079-4089).</a:t>
            </a:r>
            <a:endParaRPr lang="en-US" altLang="zh-CN" dirty="0"/>
          </a:p>
          <a:p>
            <a:r>
              <a:rPr lang="en-US" altLang="zh-CN" dirty="0"/>
              <a:t>[5] </a:t>
            </a:r>
            <a:r>
              <a:rPr lang="en-CA" altLang="zh-CN" dirty="0"/>
              <a:t>Wei, K., Li, J., Ma, C., Ding, M., Chen, C., </a:t>
            </a:r>
            <a:r>
              <a:rPr lang="en-CA" altLang="zh-CN" dirty="0" err="1"/>
              <a:t>Jin</a:t>
            </a:r>
            <a:r>
              <a:rPr lang="en-CA" altLang="zh-CN" dirty="0"/>
              <a:t>, S., ... &amp; Poor, H. V. (2021). Low-latency federated learning over wireless channels with differential privacy. IEEE Journal on Selected Areas in Communications, 40(1), 290-307.</a:t>
            </a:r>
            <a:endParaRPr lang="zh-CN" altLang="en-US" dirty="0"/>
          </a:p>
        </p:txBody>
      </p:sp>
      <p:sp>
        <p:nvSpPr>
          <p:cNvPr id="3" name="Title 2">
            <a:extLst>
              <a:ext uri="{FF2B5EF4-FFF2-40B4-BE49-F238E27FC236}">
                <a16:creationId xmlns:a16="http://schemas.microsoft.com/office/drawing/2014/main" id="{12C461C3-B1E4-0464-83EB-D5C7FE5535CC}"/>
              </a:ext>
            </a:extLst>
          </p:cNvPr>
          <p:cNvSpPr>
            <a:spLocks noGrp="1"/>
          </p:cNvSpPr>
          <p:nvPr>
            <p:ph type="title"/>
          </p:nvPr>
        </p:nvSpPr>
        <p:spPr/>
        <p:txBody>
          <a:bodyPr/>
          <a:lstStyle/>
          <a:p>
            <a:r>
              <a:rPr lang="en-US" altLang="zh-CN" dirty="0"/>
              <a:t>Reference</a:t>
            </a:r>
            <a:endParaRPr lang="zh-CN" altLang="en-US" dirty="0"/>
          </a:p>
        </p:txBody>
      </p:sp>
    </p:spTree>
    <p:extLst>
      <p:ext uri="{BB962C8B-B14F-4D97-AF65-F5344CB8AC3E}">
        <p14:creationId xmlns:p14="http://schemas.microsoft.com/office/powerpoint/2010/main" val="4033667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p:txBody>
          <a:bodyPr/>
          <a:lstStyle/>
          <a:p>
            <a:r>
              <a:rPr lang="en-US" dirty="0"/>
              <a:t>Questions?</a:t>
            </a:r>
          </a:p>
        </p:txBody>
      </p:sp>
      <p:pic>
        <p:nvPicPr>
          <p:cNvPr id="6" name="Picture Placeholder 5" descr="Icon&#10;&#10;Description automatically generated">
            <a:extLst>
              <a:ext uri="{FF2B5EF4-FFF2-40B4-BE49-F238E27FC236}">
                <a16:creationId xmlns:a16="http://schemas.microsoft.com/office/drawing/2014/main" id="{ACD95402-37C8-8CB6-5D63-BFDD480420EC}"/>
              </a:ext>
            </a:extLst>
          </p:cNvPr>
          <p:cNvPicPr>
            <a:picLocks noGrp="1" noChangeAspect="1"/>
          </p:cNvPicPr>
          <p:nvPr>
            <p:ph type="pic" idx="1"/>
          </p:nvPr>
        </p:nvPicPr>
        <p:blipFill>
          <a:blip r:embed="rId2"/>
          <a:srcRect t="27659" b="27659"/>
          <a:stretch>
            <a:fillRect/>
          </a:stretch>
        </p:blipFill>
        <p:spPr/>
      </p:pic>
      <p:sp>
        <p:nvSpPr>
          <p:cNvPr id="7" name="TextBox 6">
            <a:extLst>
              <a:ext uri="{FF2B5EF4-FFF2-40B4-BE49-F238E27FC236}">
                <a16:creationId xmlns:a16="http://schemas.microsoft.com/office/drawing/2014/main" id="{41D02BDF-D7B0-2A36-66FA-49DB0CC09AFF}"/>
              </a:ext>
            </a:extLst>
          </p:cNvPr>
          <p:cNvSpPr txBox="1"/>
          <p:nvPr/>
        </p:nvSpPr>
        <p:spPr>
          <a:xfrm>
            <a:off x="9517224" y="3888817"/>
            <a:ext cx="755780" cy="261610"/>
          </a:xfrm>
          <a:prstGeom prst="rect">
            <a:avLst/>
          </a:prstGeom>
          <a:noFill/>
        </p:spPr>
        <p:txBody>
          <a:bodyPr wrap="square" rtlCol="0">
            <a:spAutoFit/>
          </a:bodyPr>
          <a:lstStyle/>
          <a:p>
            <a:r>
              <a:rPr lang="en-US" altLang="zh-CN" sz="1050" dirty="0"/>
              <a:t>Fig. 6</a:t>
            </a:r>
            <a:endParaRPr lang="zh-CN" altLang="en-US" sz="1050" dirty="0"/>
          </a:p>
        </p:txBody>
      </p:sp>
    </p:spTree>
    <p:extLst>
      <p:ext uri="{BB962C8B-B14F-4D97-AF65-F5344CB8AC3E}">
        <p14:creationId xmlns:p14="http://schemas.microsoft.com/office/powerpoint/2010/main" val="35122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p:txBody>
          <a:bodyPr/>
          <a:lstStyle/>
          <a:p>
            <a:r>
              <a:rPr lang="en-US" dirty="0">
                <a:solidFill>
                  <a:schemeClr val="tx1"/>
                </a:solidFill>
              </a:rPr>
              <a:t>OUTLINE</a:t>
            </a:r>
          </a:p>
        </p:txBody>
      </p:sp>
      <p:sp>
        <p:nvSpPr>
          <p:cNvPr id="17" name="Content Placeholder 16">
            <a:extLst>
              <a:ext uri="{FF2B5EF4-FFF2-40B4-BE49-F238E27FC236}">
                <a16:creationId xmlns:a16="http://schemas.microsoft.com/office/drawing/2014/main" id="{8E7591AD-81F4-2E45-AE36-F4DA40C19031}"/>
              </a:ext>
            </a:extLst>
          </p:cNvPr>
          <p:cNvSpPr>
            <a:spLocks noGrp="1"/>
          </p:cNvSpPr>
          <p:nvPr>
            <p:ph sz="half" idx="2"/>
          </p:nvPr>
        </p:nvSpPr>
        <p:spPr/>
        <p:txBody>
          <a:bodyPr/>
          <a:lstStyle/>
          <a:p>
            <a:r>
              <a:rPr lang="en-US" dirty="0"/>
              <a:t>What is federated learning</a:t>
            </a:r>
          </a:p>
          <a:p>
            <a:r>
              <a:rPr lang="en-US" dirty="0"/>
              <a:t>What are the problems </a:t>
            </a:r>
          </a:p>
          <a:p>
            <a:r>
              <a:rPr lang="en-US" dirty="0"/>
              <a:t>Bipartite Review</a:t>
            </a:r>
          </a:p>
          <a:p>
            <a:r>
              <a:rPr lang="en-US" dirty="0"/>
              <a:t>How can Bipartite graph help</a:t>
            </a:r>
          </a:p>
          <a:p>
            <a:r>
              <a:rPr lang="en-US" dirty="0"/>
              <a:t>Approaches related to the data matching</a:t>
            </a:r>
          </a:p>
          <a:p>
            <a:r>
              <a:rPr lang="en-US" dirty="0"/>
              <a:t>Approaches related to the client and servers matching</a:t>
            </a:r>
          </a:p>
          <a:p>
            <a:r>
              <a:rPr lang="en-US" dirty="0"/>
              <a:t>Future Directions and Outlook</a:t>
            </a:r>
          </a:p>
        </p:txBody>
      </p:sp>
    </p:spTree>
    <p:extLst>
      <p:ext uri="{BB962C8B-B14F-4D97-AF65-F5344CB8AC3E}">
        <p14:creationId xmlns:p14="http://schemas.microsoft.com/office/powerpoint/2010/main" val="227689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E51183-D0D9-A74B-94F0-9EC0104A75F3}"/>
              </a:ext>
            </a:extLst>
          </p:cNvPr>
          <p:cNvSpPr>
            <a:spLocks noGrp="1"/>
          </p:cNvSpPr>
          <p:nvPr>
            <p:ph type="title"/>
          </p:nvPr>
        </p:nvSpPr>
        <p:spPr/>
        <p:txBody>
          <a:bodyPr/>
          <a:lstStyle/>
          <a:p>
            <a:pPr>
              <a:tabLst>
                <a:tab pos="3308350" algn="l"/>
              </a:tabLst>
            </a:pPr>
            <a:r>
              <a:rPr lang="en-US" dirty="0">
                <a:solidFill>
                  <a:schemeClr val="tx1">
                    <a:lumMod val="85000"/>
                    <a:lumOff val="15000"/>
                  </a:schemeClr>
                </a:solidFill>
              </a:rPr>
              <a:t>Federated Learning?</a:t>
            </a:r>
          </a:p>
        </p:txBody>
      </p:sp>
      <p:sp>
        <p:nvSpPr>
          <p:cNvPr id="5" name="Content Placeholder 4">
            <a:extLst>
              <a:ext uri="{FF2B5EF4-FFF2-40B4-BE49-F238E27FC236}">
                <a16:creationId xmlns:a16="http://schemas.microsoft.com/office/drawing/2014/main" id="{319ED1B1-6FE0-FA43-95C4-366DBD1F1305}"/>
              </a:ext>
            </a:extLst>
          </p:cNvPr>
          <p:cNvSpPr>
            <a:spLocks noGrp="1"/>
          </p:cNvSpPr>
          <p:nvPr>
            <p:ph sz="half" idx="2"/>
          </p:nvPr>
        </p:nvSpPr>
        <p:spPr/>
        <p:txBody>
          <a:bodyPr/>
          <a:lstStyle/>
          <a:p>
            <a:pPr marL="0" indent="0">
              <a:buFont typeface="Calibri" panose="020F0502020204030204" pitchFamily="34" charset="0"/>
              <a:buNone/>
            </a:pPr>
            <a:r>
              <a:rPr lang="en-US" dirty="0"/>
              <a:t>"The way a team plays as a whole determines its success. You may have the greatest bunch of individual stars in the world, but if they don't play together, the club won't be worth a dime." - Babe Ruth</a:t>
            </a:r>
            <a:endParaRPr lang="en-US" spc="200" dirty="0">
              <a:solidFill>
                <a:schemeClr val="tx1"/>
              </a:solidFill>
            </a:endParaRPr>
          </a:p>
        </p:txBody>
      </p:sp>
    </p:spTree>
    <p:extLst>
      <p:ext uri="{BB962C8B-B14F-4D97-AF65-F5344CB8AC3E}">
        <p14:creationId xmlns:p14="http://schemas.microsoft.com/office/powerpoint/2010/main" val="971976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p:txBody>
          <a:bodyPr/>
          <a:lstStyle/>
          <a:p>
            <a:r>
              <a:rPr lang="en-US" dirty="0"/>
              <a:t>Federated Learning in a nutshell</a:t>
            </a:r>
          </a:p>
        </p:txBody>
      </p:sp>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p:txBody>
          <a:bodyPr>
            <a:normAutofit lnSpcReduction="10000"/>
          </a:bodyPr>
          <a:lstStyle/>
          <a:p>
            <a:r>
              <a:rPr lang="en-US" dirty="0"/>
              <a:t>Federated learning is a type of machine learning where multiple devices, such as smartphones or computers, work together to train a shared model. Each device trains a local model using its own data, and the local models are then aggregated to produce a global model.</a:t>
            </a:r>
          </a:p>
          <a:p>
            <a:r>
              <a:rPr lang="en-US" dirty="0"/>
              <a:t>Allows for the training of more accurate models without requiring access to all the data on a central server. </a:t>
            </a:r>
          </a:p>
          <a:p>
            <a:r>
              <a:rPr lang="en-US" dirty="0"/>
              <a:t>Useful in situations where the data is distributed across many devices, or when the data is sensitive and cannot be shared.</a:t>
            </a:r>
          </a:p>
        </p:txBody>
      </p:sp>
      <p:pic>
        <p:nvPicPr>
          <p:cNvPr id="10" name="Picture 9" descr="Shape">
            <a:extLst>
              <a:ext uri="{FF2B5EF4-FFF2-40B4-BE49-F238E27FC236}">
                <a16:creationId xmlns:a16="http://schemas.microsoft.com/office/drawing/2014/main" id="{DBEE311F-487D-C034-8D31-65C35E223600}"/>
              </a:ext>
            </a:extLst>
          </p:cNvPr>
          <p:cNvPicPr>
            <a:picLocks noChangeAspect="1"/>
          </p:cNvPicPr>
          <p:nvPr/>
        </p:nvPicPr>
        <p:blipFill>
          <a:blip r:embed="rId2"/>
          <a:stretch>
            <a:fillRect/>
          </a:stretch>
        </p:blipFill>
        <p:spPr>
          <a:xfrm>
            <a:off x="6307494" y="1399592"/>
            <a:ext cx="5200651" cy="4422710"/>
          </a:xfrm>
          <a:prstGeom prst="rect">
            <a:avLst/>
          </a:prstGeom>
        </p:spPr>
      </p:pic>
      <p:pic>
        <p:nvPicPr>
          <p:cNvPr id="13" name="Picture 12">
            <a:extLst>
              <a:ext uri="{FF2B5EF4-FFF2-40B4-BE49-F238E27FC236}">
                <a16:creationId xmlns:a16="http://schemas.microsoft.com/office/drawing/2014/main" id="{C2CBE031-2AE6-FADE-0514-16DC51C13F0E}"/>
              </a:ext>
            </a:extLst>
          </p:cNvPr>
          <p:cNvPicPr>
            <a:picLocks noChangeAspect="1"/>
          </p:cNvPicPr>
          <p:nvPr/>
        </p:nvPicPr>
        <p:blipFill>
          <a:blip r:embed="rId3"/>
          <a:stretch>
            <a:fillRect/>
          </a:stretch>
        </p:blipFill>
        <p:spPr>
          <a:xfrm>
            <a:off x="6759166" y="1284497"/>
            <a:ext cx="4428238" cy="4435168"/>
          </a:xfrm>
          <a:prstGeom prst="rect">
            <a:avLst/>
          </a:prstGeom>
        </p:spPr>
      </p:pic>
      <p:sp>
        <p:nvSpPr>
          <p:cNvPr id="14" name="TextBox 13">
            <a:extLst>
              <a:ext uri="{FF2B5EF4-FFF2-40B4-BE49-F238E27FC236}">
                <a16:creationId xmlns:a16="http://schemas.microsoft.com/office/drawing/2014/main" id="{D8F5BD7C-8AEF-877A-5D7C-F54509A2A6A8}"/>
              </a:ext>
            </a:extLst>
          </p:cNvPr>
          <p:cNvSpPr txBox="1"/>
          <p:nvPr/>
        </p:nvSpPr>
        <p:spPr>
          <a:xfrm>
            <a:off x="7567127" y="5719665"/>
            <a:ext cx="531844" cy="261610"/>
          </a:xfrm>
          <a:prstGeom prst="rect">
            <a:avLst/>
          </a:prstGeom>
          <a:noFill/>
        </p:spPr>
        <p:txBody>
          <a:bodyPr wrap="square" rtlCol="0">
            <a:spAutoFit/>
          </a:bodyPr>
          <a:lstStyle/>
          <a:p>
            <a:r>
              <a:rPr lang="en-US" altLang="zh-CN" sz="1100" dirty="0"/>
              <a:t>Fig.1</a:t>
            </a:r>
            <a:endParaRPr lang="zh-CN" altLang="en-US" sz="1100" dirty="0"/>
          </a:p>
        </p:txBody>
      </p:sp>
    </p:spTree>
    <p:extLst>
      <p:ext uri="{BB962C8B-B14F-4D97-AF65-F5344CB8AC3E}">
        <p14:creationId xmlns:p14="http://schemas.microsoft.com/office/powerpoint/2010/main" val="1255359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graphicFrame>
        <p:nvGraphicFramePr>
          <p:cNvPr id="18" name="Table 4">
            <a:extLst>
              <a:ext uri="{FF2B5EF4-FFF2-40B4-BE49-F238E27FC236}">
                <a16:creationId xmlns:a16="http://schemas.microsoft.com/office/drawing/2014/main" id="{CEAD8830-262F-F14F-8007-721D1F2C1E87}"/>
              </a:ext>
            </a:extLst>
          </p:cNvPr>
          <p:cNvGraphicFramePr>
            <a:graphicFrameLocks noGrp="1"/>
          </p:cNvGraphicFramePr>
          <p:nvPr>
            <p:ph idx="1"/>
            <p:extLst>
              <p:ext uri="{D42A27DB-BD31-4B8C-83A1-F6EECF244321}">
                <p14:modId xmlns:p14="http://schemas.microsoft.com/office/powerpoint/2010/main" val="4152490853"/>
              </p:ext>
            </p:extLst>
          </p:nvPr>
        </p:nvGraphicFramePr>
        <p:xfrm>
          <a:off x="1096963" y="2108200"/>
          <a:ext cx="10058400" cy="3704730"/>
        </p:xfrm>
        <a:graphic>
          <a:graphicData uri="http://schemas.openxmlformats.org/drawingml/2006/table">
            <a:tbl>
              <a:tblPr firstRow="1" bandRow="1">
                <a:tableStyleId>{B301B821-A1FF-4177-AEE7-76D212191A09}</a:tableStyleId>
              </a:tblPr>
              <a:tblGrid>
                <a:gridCol w="3352800">
                  <a:extLst>
                    <a:ext uri="{9D8B030D-6E8A-4147-A177-3AD203B41FA5}">
                      <a16:colId xmlns:a16="http://schemas.microsoft.com/office/drawing/2014/main" val="3628234326"/>
                    </a:ext>
                  </a:extLst>
                </a:gridCol>
                <a:gridCol w="3352800">
                  <a:extLst>
                    <a:ext uri="{9D8B030D-6E8A-4147-A177-3AD203B41FA5}">
                      <a16:colId xmlns:a16="http://schemas.microsoft.com/office/drawing/2014/main" val="1083199451"/>
                    </a:ext>
                  </a:extLst>
                </a:gridCol>
                <a:gridCol w="3352800">
                  <a:extLst>
                    <a:ext uri="{9D8B030D-6E8A-4147-A177-3AD203B41FA5}">
                      <a16:colId xmlns:a16="http://schemas.microsoft.com/office/drawing/2014/main" val="1334118722"/>
                    </a:ext>
                  </a:extLst>
                </a:gridCol>
              </a:tblGrid>
              <a:tr h="1306708">
                <a:tc>
                  <a:txBody>
                    <a:bodyPr/>
                    <a:lstStyle/>
                    <a:p>
                      <a:pPr algn="ctr"/>
                      <a:r>
                        <a:rPr lang="en-US" sz="2400" cap="all" spc="150" dirty="0"/>
                        <a:t>Data Heterogeneity </a:t>
                      </a:r>
                      <a:endParaRPr lang="en-US" sz="24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cap="all" spc="150" dirty="0"/>
                        <a:t>Privacy</a:t>
                      </a:r>
                      <a:endParaRPr lang="en-US" sz="24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cap="all" spc="150" dirty="0"/>
                        <a:t>cost</a:t>
                      </a:r>
                      <a:endParaRPr lang="en-US" sz="2400" b="0" cap="all" spc="150" dirty="0">
                        <a:solidFill>
                          <a:schemeClr val="lt1"/>
                        </a:solidFill>
                      </a:endParaRPr>
                    </a:p>
                  </a:txBody>
                  <a:tcPr marL="224212" marR="224212" marT="224212" marB="224212" anchor="ctr">
                    <a:solidFill>
                      <a:schemeClr val="tx1"/>
                    </a:solidFill>
                  </a:tcPr>
                </a:tc>
                <a:extLst>
                  <a:ext uri="{0D108BD9-81ED-4DB2-BD59-A6C34878D82A}">
                    <a16:rowId xmlns:a16="http://schemas.microsoft.com/office/drawing/2014/main" val="4160608299"/>
                  </a:ext>
                </a:extLst>
              </a:tr>
              <a:tr h="1199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cap="none" spc="0" dirty="0">
                          <a:solidFill>
                            <a:schemeClr val="tx1"/>
                          </a:solidFill>
                        </a:rPr>
                        <a:t>Performance degrade</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Lack of trust</a:t>
                      </a:r>
                      <a:endParaRPr lang="en-US" sz="2000" b="0" cap="none" spc="0" dirty="0">
                        <a:solidFill>
                          <a:schemeClr val="tx1"/>
                        </a:solidFill>
                      </a:endParaRP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Communication cost</a:t>
                      </a:r>
                      <a:endParaRPr lang="en-US" sz="2000" b="0" cap="none" spc="0" dirty="0">
                        <a:solidFill>
                          <a:schemeClr val="tx1"/>
                        </a:solidFill>
                      </a:endParaRPr>
                    </a:p>
                  </a:txBody>
                  <a:tcPr marL="224212" marR="224212" marT="224212" marB="224212" anchor="ctr">
                    <a:solidFill>
                      <a:srgbClr val="F6F9FF"/>
                    </a:solidFill>
                  </a:tcPr>
                </a:tc>
                <a:extLst>
                  <a:ext uri="{0D108BD9-81ED-4DB2-BD59-A6C34878D82A}">
                    <a16:rowId xmlns:a16="http://schemas.microsoft.com/office/drawing/2014/main" val="3947518332"/>
                  </a:ext>
                </a:extLst>
              </a:tr>
              <a:tr h="11990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Convergence</a:t>
                      </a:r>
                      <a:endParaRPr lang="en-US" sz="2000" b="0" cap="none" spc="0" dirty="0">
                        <a:solidFill>
                          <a:schemeClr val="tx1"/>
                        </a:solidFill>
                      </a:endParaRP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cap="none" spc="0" dirty="0">
                          <a:solidFill>
                            <a:schemeClr val="tx1"/>
                          </a:solidFill>
                        </a:rPr>
                        <a:t>Differential Privacy</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cap="none" spc="0" dirty="0"/>
                        <a:t>Bandwidth</a:t>
                      </a:r>
                    </a:p>
                  </a:txBody>
                  <a:tcPr marL="224212" marR="224212" marT="224212" marB="224212" anchor="ctr">
                    <a:solidFill>
                      <a:srgbClr val="EDEFF7"/>
                    </a:solidFill>
                  </a:tcPr>
                </a:tc>
                <a:extLst>
                  <a:ext uri="{0D108BD9-81ED-4DB2-BD59-A6C34878D82A}">
                    <a16:rowId xmlns:a16="http://schemas.microsoft.com/office/drawing/2014/main" val="1445241155"/>
                  </a:ext>
                </a:extLst>
              </a:tr>
            </a:tbl>
          </a:graphicData>
        </a:graphic>
      </p:graphicFrame>
      <p:sp>
        <p:nvSpPr>
          <p:cNvPr id="16" name="Title 15">
            <a:extLst>
              <a:ext uri="{FF2B5EF4-FFF2-40B4-BE49-F238E27FC236}">
                <a16:creationId xmlns:a16="http://schemas.microsoft.com/office/drawing/2014/main" id="{09E9EE2C-A105-614C-A133-EF7DF2AD004A}"/>
              </a:ext>
            </a:extLst>
          </p:cNvPr>
          <p:cNvSpPr>
            <a:spLocks noGrp="1"/>
          </p:cNvSpPr>
          <p:nvPr>
            <p:ph type="title"/>
          </p:nvPr>
        </p:nvSpPr>
        <p:spPr/>
        <p:txBody>
          <a:bodyPr/>
          <a:lstStyle/>
          <a:p>
            <a:r>
              <a:rPr lang="en-US" dirty="0"/>
              <a:t>Federated learning challenges</a:t>
            </a:r>
          </a:p>
        </p:txBody>
      </p:sp>
    </p:spTree>
    <p:extLst>
      <p:ext uri="{BB962C8B-B14F-4D97-AF65-F5344CB8AC3E}">
        <p14:creationId xmlns:p14="http://schemas.microsoft.com/office/powerpoint/2010/main" val="70740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p:txBody>
          <a:bodyPr/>
          <a:lstStyle/>
          <a:p>
            <a:r>
              <a:rPr lang="en-US" dirty="0"/>
              <a:t>Bipartite Reviews</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p:txBody>
          <a:bodyPr>
            <a:normAutofit/>
          </a:bodyPr>
          <a:lstStyle/>
          <a:p>
            <a:pPr marL="342900" indent="-342900">
              <a:buFont typeface="+mj-lt"/>
              <a:buAutoNum type="arabicPeriod"/>
            </a:pPr>
            <a:r>
              <a:rPr lang="en-US" dirty="0"/>
              <a:t>A bipartite graph has two disjoint sets of nodes connected by edges.</a:t>
            </a:r>
          </a:p>
          <a:p>
            <a:pPr marL="342900" indent="-342900">
              <a:buFont typeface="+mj-lt"/>
              <a:buAutoNum type="arabicPeriod"/>
            </a:pPr>
            <a:r>
              <a:rPr lang="en-US" dirty="0"/>
              <a:t>A bipartite matching is a subset of edges without common nodes.</a:t>
            </a:r>
          </a:p>
          <a:p>
            <a:pPr marL="342900" indent="-342900">
              <a:buFont typeface="+mj-lt"/>
              <a:buAutoNum type="arabicPeriod"/>
            </a:pPr>
            <a:r>
              <a:rPr lang="en-US" dirty="0"/>
              <a:t>A perfect matching in a bipartite graph connects every node in one set to exactly one node in the other set.</a:t>
            </a:r>
          </a:p>
          <a:p>
            <a:pPr marL="342900" indent="-342900">
              <a:buFont typeface="+mj-lt"/>
              <a:buAutoNum type="arabicPeriod"/>
            </a:pPr>
            <a:r>
              <a:rPr lang="en-US" dirty="0"/>
              <a:t>Bipartite graphs and matchings are used in network flow, scheduling, and assignment problems. They can be solved using algorithms such as the Hungarian method and the Gale-Shapley</a:t>
            </a:r>
          </a:p>
        </p:txBody>
      </p:sp>
      <p:pic>
        <p:nvPicPr>
          <p:cNvPr id="8" name="Content Placeholder 7" descr="A few people shaking hands&#10;&#10;Description automatically generated with low confidence">
            <a:extLst>
              <a:ext uri="{FF2B5EF4-FFF2-40B4-BE49-F238E27FC236}">
                <a16:creationId xmlns:a16="http://schemas.microsoft.com/office/drawing/2014/main" id="{F7D8D29B-285E-FAB2-308F-B4FBE82FA357}"/>
              </a:ext>
            </a:extLst>
          </p:cNvPr>
          <p:cNvPicPr>
            <a:picLocks noGrp="1" noChangeAspect="1"/>
          </p:cNvPicPr>
          <p:nvPr>
            <p:ph sz="half" idx="14"/>
          </p:nvPr>
        </p:nvPicPr>
        <p:blipFill>
          <a:blip r:embed="rId2"/>
          <a:stretch>
            <a:fillRect/>
          </a:stretch>
        </p:blipFill>
        <p:spPr>
          <a:xfrm>
            <a:off x="623499" y="1716834"/>
            <a:ext cx="4589462" cy="3573623"/>
          </a:xfrm>
        </p:spPr>
      </p:pic>
      <p:sp>
        <p:nvSpPr>
          <p:cNvPr id="9" name="TextBox 8">
            <a:extLst>
              <a:ext uri="{FF2B5EF4-FFF2-40B4-BE49-F238E27FC236}">
                <a16:creationId xmlns:a16="http://schemas.microsoft.com/office/drawing/2014/main" id="{17BA35B2-FE2D-77C0-EB49-9DD8A2D76351}"/>
              </a:ext>
            </a:extLst>
          </p:cNvPr>
          <p:cNvSpPr txBox="1"/>
          <p:nvPr/>
        </p:nvSpPr>
        <p:spPr>
          <a:xfrm>
            <a:off x="933061" y="5402424"/>
            <a:ext cx="643812" cy="276999"/>
          </a:xfrm>
          <a:prstGeom prst="rect">
            <a:avLst/>
          </a:prstGeom>
          <a:noFill/>
        </p:spPr>
        <p:txBody>
          <a:bodyPr wrap="square" rtlCol="0">
            <a:spAutoFit/>
          </a:bodyPr>
          <a:lstStyle/>
          <a:p>
            <a:r>
              <a:rPr lang="en-US" altLang="zh-CN" sz="1200" dirty="0"/>
              <a:t>Fig. 2</a:t>
            </a:r>
            <a:endParaRPr lang="zh-CN" altLang="en-US" sz="1200" dirty="0"/>
          </a:p>
        </p:txBody>
      </p:sp>
    </p:spTree>
    <p:extLst>
      <p:ext uri="{BB962C8B-B14F-4D97-AF65-F5344CB8AC3E}">
        <p14:creationId xmlns:p14="http://schemas.microsoft.com/office/powerpoint/2010/main" val="4176208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F87770D2-E48E-7A42-9413-8C2720FCAC9F}"/>
              </a:ext>
            </a:extLst>
          </p:cNvPr>
          <p:cNvSpPr>
            <a:spLocks noGrp="1"/>
          </p:cNvSpPr>
          <p:nvPr>
            <p:ph type="title"/>
          </p:nvPr>
        </p:nvSpPr>
        <p:spPr/>
        <p:txBody>
          <a:bodyPr/>
          <a:lstStyle/>
          <a:p>
            <a:r>
              <a:rPr lang="en-US" dirty="0"/>
              <a:t>How can Bipartite Graphs help?</a:t>
            </a:r>
          </a:p>
        </p:txBody>
      </p:sp>
      <p:sp>
        <p:nvSpPr>
          <p:cNvPr id="30" name="Content Placeholder 29">
            <a:extLst>
              <a:ext uri="{FF2B5EF4-FFF2-40B4-BE49-F238E27FC236}">
                <a16:creationId xmlns:a16="http://schemas.microsoft.com/office/drawing/2014/main" id="{42F24CA9-34C3-CF4E-B2C6-AAC4B1BBA81E}"/>
              </a:ext>
            </a:extLst>
          </p:cNvPr>
          <p:cNvSpPr>
            <a:spLocks noGrp="1"/>
          </p:cNvSpPr>
          <p:nvPr>
            <p:ph sz="half" idx="2"/>
          </p:nvPr>
        </p:nvSpPr>
        <p:spPr/>
        <p:txBody>
          <a:bodyPr>
            <a:normAutofit/>
          </a:bodyPr>
          <a:lstStyle/>
          <a:p>
            <a:r>
              <a:rPr lang="en-US" sz="2000" dirty="0"/>
              <a:t>Intuitively, bipartite graph is a tool for visualizing the matchings. </a:t>
            </a:r>
          </a:p>
          <a:p>
            <a:r>
              <a:rPr lang="en-US" sz="2000" dirty="0"/>
              <a:t>When we have data that have different columns(features)</a:t>
            </a:r>
          </a:p>
          <a:p>
            <a:r>
              <a:rPr lang="en-US" sz="2000" dirty="0"/>
              <a:t>When we are dealing with many clients, we can group(match or pair) them</a:t>
            </a:r>
          </a:p>
        </p:txBody>
      </p:sp>
      <p:graphicFrame>
        <p:nvGraphicFramePr>
          <p:cNvPr id="65" name="Table 4">
            <a:extLst>
              <a:ext uri="{FF2B5EF4-FFF2-40B4-BE49-F238E27FC236}">
                <a16:creationId xmlns:a16="http://schemas.microsoft.com/office/drawing/2014/main" id="{E59CB423-9F61-9544-B939-BB91A5EDEB34}"/>
              </a:ext>
            </a:extLst>
          </p:cNvPr>
          <p:cNvGraphicFramePr>
            <a:graphicFrameLocks noGrp="1"/>
          </p:cNvGraphicFramePr>
          <p:nvPr>
            <p:ph sz="half" idx="14"/>
            <p:extLst>
              <p:ext uri="{D42A27DB-BD31-4B8C-83A1-F6EECF244321}">
                <p14:modId xmlns:p14="http://schemas.microsoft.com/office/powerpoint/2010/main" val="3833981288"/>
              </p:ext>
            </p:extLst>
          </p:nvPr>
        </p:nvGraphicFramePr>
        <p:xfrm>
          <a:off x="604837" y="620712"/>
          <a:ext cx="4471016" cy="5604990"/>
        </p:xfrm>
        <a:graphic>
          <a:graphicData uri="http://schemas.openxmlformats.org/drawingml/2006/table">
            <a:tbl>
              <a:tblPr firstRow="1" bandRow="1">
                <a:tableStyleId>{B301B821-A1FF-4177-AEE7-76D212191A09}</a:tableStyleId>
              </a:tblPr>
              <a:tblGrid>
                <a:gridCol w="2235508">
                  <a:extLst>
                    <a:ext uri="{9D8B030D-6E8A-4147-A177-3AD203B41FA5}">
                      <a16:colId xmlns:a16="http://schemas.microsoft.com/office/drawing/2014/main" val="3628234326"/>
                    </a:ext>
                  </a:extLst>
                </a:gridCol>
                <a:gridCol w="2235508">
                  <a:extLst>
                    <a:ext uri="{9D8B030D-6E8A-4147-A177-3AD203B41FA5}">
                      <a16:colId xmlns:a16="http://schemas.microsoft.com/office/drawing/2014/main" val="1083199451"/>
                    </a:ext>
                  </a:extLst>
                </a:gridCol>
              </a:tblGrid>
              <a:tr h="1348846">
                <a:tc>
                  <a:txBody>
                    <a:bodyPr/>
                    <a:lstStyle/>
                    <a:p>
                      <a:pPr algn="ctr"/>
                      <a:r>
                        <a:rPr lang="en-US" sz="1400" cap="all" spc="150" dirty="0"/>
                        <a:t>Match datasets</a:t>
                      </a:r>
                      <a:endParaRPr lang="en-US" sz="1400" b="0" cap="all" spc="150" dirty="0">
                        <a:solidFill>
                          <a:schemeClr val="lt1"/>
                        </a:solidFill>
                      </a:endParaRPr>
                    </a:p>
                  </a:txBody>
                  <a:tcPr marL="224212" marR="224212" marT="224212" marB="224212" anchor="ct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cap="all" spc="150" dirty="0"/>
                        <a:t>Matching the clients</a:t>
                      </a:r>
                      <a:endParaRPr lang="en-US" sz="1200" b="0" cap="all" spc="150" dirty="0">
                        <a:solidFill>
                          <a:schemeClr val="lt1"/>
                        </a:solidFill>
                      </a:endParaRPr>
                    </a:p>
                  </a:txBody>
                  <a:tcPr marL="224212" marR="224212" marT="224212" marB="224212" anchor="ctr">
                    <a:solidFill>
                      <a:schemeClr val="tx1"/>
                    </a:solidFill>
                  </a:tcPr>
                </a:tc>
                <a:extLst>
                  <a:ext uri="{0D108BD9-81ED-4DB2-BD59-A6C34878D82A}">
                    <a16:rowId xmlns:a16="http://schemas.microsoft.com/office/drawing/2014/main" val="4160608299"/>
                  </a:ext>
                </a:extLst>
              </a:tr>
              <a:tr h="21280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Finding the matching row</a:t>
                      </a:r>
                    </a:p>
                  </a:txBody>
                  <a:tcPr marL="224212" marR="224212" marT="224212" marB="224212" anchor="ctr">
                    <a:solidFill>
                      <a:srgbClr val="F6F9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Find the similar clients</a:t>
                      </a:r>
                    </a:p>
                  </a:txBody>
                  <a:tcPr marL="224212" marR="224212" marT="224212" marB="224212" anchor="ctr">
                    <a:solidFill>
                      <a:srgbClr val="F6F9FF"/>
                    </a:solidFill>
                  </a:tcPr>
                </a:tc>
                <a:extLst>
                  <a:ext uri="{0D108BD9-81ED-4DB2-BD59-A6C34878D82A}">
                    <a16:rowId xmlns:a16="http://schemas.microsoft.com/office/drawing/2014/main" val="3947518332"/>
                  </a:ext>
                </a:extLst>
              </a:tr>
              <a:tr h="21280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cap="none" spc="0" dirty="0">
                          <a:solidFill>
                            <a:schemeClr val="tx1"/>
                          </a:solidFill>
                        </a:rPr>
                        <a:t>Very limited but will be easy to utilize</a:t>
                      </a:r>
                    </a:p>
                  </a:txBody>
                  <a:tcPr marL="224212" marR="224212" marT="224212" marB="224212" anchor="ctr">
                    <a:solidFill>
                      <a:srgbClr val="EDEFF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cap="none" spc="0" dirty="0"/>
                        <a:t>Hard to measure the performance</a:t>
                      </a:r>
                      <a:endParaRPr lang="en-US" sz="1600" b="0" cap="none" spc="0" dirty="0">
                        <a:solidFill>
                          <a:schemeClr val="tx1"/>
                        </a:solidFill>
                      </a:endParaRPr>
                    </a:p>
                  </a:txBody>
                  <a:tcPr marL="224212" marR="224212" marT="224212" marB="224212" anchor="ctr">
                    <a:solidFill>
                      <a:srgbClr val="EDEFF7"/>
                    </a:solidFill>
                  </a:tcPr>
                </a:tc>
                <a:extLst>
                  <a:ext uri="{0D108BD9-81ED-4DB2-BD59-A6C34878D82A}">
                    <a16:rowId xmlns:a16="http://schemas.microsoft.com/office/drawing/2014/main" val="1445241155"/>
                  </a:ext>
                </a:extLst>
              </a:tr>
            </a:tbl>
          </a:graphicData>
        </a:graphic>
      </p:graphicFrame>
    </p:spTree>
    <p:extLst>
      <p:ext uri="{BB962C8B-B14F-4D97-AF65-F5344CB8AC3E}">
        <p14:creationId xmlns:p14="http://schemas.microsoft.com/office/powerpoint/2010/main" val="3171150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1FB3-8761-4C62-A879-97C144611878}"/>
              </a:ext>
            </a:extLst>
          </p:cNvPr>
          <p:cNvSpPr>
            <a:spLocks noGrp="1"/>
          </p:cNvSpPr>
          <p:nvPr>
            <p:ph type="title"/>
          </p:nvPr>
        </p:nvSpPr>
        <p:spPr/>
        <p:txBody>
          <a:bodyPr/>
          <a:lstStyle/>
          <a:p>
            <a:r>
              <a:rPr lang="en-US" dirty="0"/>
              <a:t>Entity resolution</a:t>
            </a:r>
            <a:r>
              <a:rPr lang="en-US" sz="1000" dirty="0"/>
              <a:t>[1]</a:t>
            </a:r>
            <a:endParaRPr lang="en-US" dirty="0"/>
          </a:p>
        </p:txBody>
      </p:sp>
      <p:pic>
        <p:nvPicPr>
          <p:cNvPr id="6" name="Content Placeholder 5">
            <a:extLst>
              <a:ext uri="{FF2B5EF4-FFF2-40B4-BE49-F238E27FC236}">
                <a16:creationId xmlns:a16="http://schemas.microsoft.com/office/drawing/2014/main" id="{5AD17F7A-716C-4DE0-AC56-0FF14CC6AA78}"/>
              </a:ext>
            </a:extLst>
          </p:cNvPr>
          <p:cNvPicPr>
            <a:picLocks noGrp="1" noChangeAspect="1"/>
          </p:cNvPicPr>
          <p:nvPr>
            <p:ph idx="1"/>
          </p:nvPr>
        </p:nvPicPr>
        <p:blipFill>
          <a:blip r:embed="rId2"/>
          <a:stretch>
            <a:fillRect/>
          </a:stretch>
        </p:blipFill>
        <p:spPr>
          <a:xfrm>
            <a:off x="1323975" y="1836000"/>
            <a:ext cx="4772025" cy="3724275"/>
          </a:xfrm>
        </p:spPr>
      </p:pic>
      <p:sp>
        <p:nvSpPr>
          <p:cNvPr id="7" name="TextBox 6">
            <a:extLst>
              <a:ext uri="{FF2B5EF4-FFF2-40B4-BE49-F238E27FC236}">
                <a16:creationId xmlns:a16="http://schemas.microsoft.com/office/drawing/2014/main" id="{49CFB756-DB3C-458F-93BD-5524829F0C0B}"/>
              </a:ext>
            </a:extLst>
          </p:cNvPr>
          <p:cNvSpPr txBox="1"/>
          <p:nvPr/>
        </p:nvSpPr>
        <p:spPr>
          <a:xfrm>
            <a:off x="6658984" y="1721224"/>
            <a:ext cx="460427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Entity resolution is the process of identifying and combining multiple records that refer to the same real-world entity. This is also known as record linkage or deduplication.</a:t>
            </a:r>
          </a:p>
          <a:p>
            <a:pPr marL="285750" indent="-285750">
              <a:buFont typeface="Arial" panose="020B0604020202020204" pitchFamily="34" charset="0"/>
              <a:buChar char="•"/>
            </a:pPr>
            <a:r>
              <a:rPr lang="en-US" dirty="0"/>
              <a:t>Entity resolution is important for many applications, such as customer relationship management, fraud detection, and security analysis. By combining duplicate records, organizations can improve the accuracy and usefulness of their data.</a:t>
            </a:r>
          </a:p>
          <a:p>
            <a:pPr marL="285750" indent="-285750">
              <a:buFont typeface="Arial" panose="020B0604020202020204" pitchFamily="34" charset="0"/>
              <a:buChar char="•"/>
            </a:pPr>
            <a:endParaRPr lang="en-US" dirty="0"/>
          </a:p>
        </p:txBody>
      </p:sp>
      <p:sp>
        <p:nvSpPr>
          <p:cNvPr id="8" name="Oval 7">
            <a:extLst>
              <a:ext uri="{FF2B5EF4-FFF2-40B4-BE49-F238E27FC236}">
                <a16:creationId xmlns:a16="http://schemas.microsoft.com/office/drawing/2014/main" id="{5B852B3E-C962-4E5F-9FCD-8BD5CC0F1767}"/>
              </a:ext>
            </a:extLst>
          </p:cNvPr>
          <p:cNvSpPr/>
          <p:nvPr/>
        </p:nvSpPr>
        <p:spPr>
          <a:xfrm>
            <a:off x="1036320" y="1530455"/>
            <a:ext cx="5271247" cy="23344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20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1FB3-8761-4C62-A879-97C144611878}"/>
              </a:ext>
            </a:extLst>
          </p:cNvPr>
          <p:cNvSpPr>
            <a:spLocks noGrp="1"/>
          </p:cNvSpPr>
          <p:nvPr>
            <p:ph type="title"/>
          </p:nvPr>
        </p:nvSpPr>
        <p:spPr/>
        <p:txBody>
          <a:bodyPr/>
          <a:lstStyle/>
          <a:p>
            <a:r>
              <a:rPr lang="en-US" sz="3200" dirty="0"/>
              <a:t>Approach</a:t>
            </a:r>
            <a:r>
              <a:rPr lang="en-US" dirty="0"/>
              <a:t> 2 overview</a:t>
            </a:r>
          </a:p>
        </p:txBody>
      </p:sp>
      <p:pic>
        <p:nvPicPr>
          <p:cNvPr id="8" name="Content Placeholder 7">
            <a:extLst>
              <a:ext uri="{FF2B5EF4-FFF2-40B4-BE49-F238E27FC236}">
                <a16:creationId xmlns:a16="http://schemas.microsoft.com/office/drawing/2014/main" id="{FE267480-D599-489A-95B9-792AF57989DD}"/>
              </a:ext>
            </a:extLst>
          </p:cNvPr>
          <p:cNvPicPr>
            <a:picLocks noGrp="1" noChangeAspect="1"/>
          </p:cNvPicPr>
          <p:nvPr>
            <p:ph idx="1"/>
          </p:nvPr>
        </p:nvPicPr>
        <p:blipFill>
          <a:blip r:embed="rId2"/>
          <a:stretch>
            <a:fillRect/>
          </a:stretch>
        </p:blipFill>
        <p:spPr>
          <a:xfrm>
            <a:off x="6978259" y="1075997"/>
            <a:ext cx="3267531" cy="2353003"/>
          </a:xfrm>
        </p:spPr>
      </p:pic>
      <p:pic>
        <p:nvPicPr>
          <p:cNvPr id="5" name="Picture 4">
            <a:extLst>
              <a:ext uri="{FF2B5EF4-FFF2-40B4-BE49-F238E27FC236}">
                <a16:creationId xmlns:a16="http://schemas.microsoft.com/office/drawing/2014/main" id="{86535DB9-BE40-4253-96DE-261456873DEE}"/>
              </a:ext>
            </a:extLst>
          </p:cNvPr>
          <p:cNvPicPr>
            <a:picLocks noChangeAspect="1"/>
          </p:cNvPicPr>
          <p:nvPr/>
        </p:nvPicPr>
        <p:blipFill>
          <a:blip r:embed="rId3"/>
          <a:stretch>
            <a:fillRect/>
          </a:stretch>
        </p:blipFill>
        <p:spPr>
          <a:xfrm>
            <a:off x="915325" y="1785769"/>
            <a:ext cx="5184010" cy="3523676"/>
          </a:xfrm>
          <a:prstGeom prst="rect">
            <a:avLst/>
          </a:prstGeom>
        </p:spPr>
      </p:pic>
      <p:pic>
        <p:nvPicPr>
          <p:cNvPr id="10" name="Picture 9">
            <a:extLst>
              <a:ext uri="{FF2B5EF4-FFF2-40B4-BE49-F238E27FC236}">
                <a16:creationId xmlns:a16="http://schemas.microsoft.com/office/drawing/2014/main" id="{BF0CB8A6-7E06-4233-A1FD-013AEB8C78EA}"/>
              </a:ext>
            </a:extLst>
          </p:cNvPr>
          <p:cNvPicPr>
            <a:picLocks noChangeAspect="1"/>
          </p:cNvPicPr>
          <p:nvPr/>
        </p:nvPicPr>
        <p:blipFill>
          <a:blip r:embed="rId4"/>
          <a:stretch>
            <a:fillRect/>
          </a:stretch>
        </p:blipFill>
        <p:spPr>
          <a:xfrm>
            <a:off x="6126480" y="3562126"/>
            <a:ext cx="3861170" cy="2704558"/>
          </a:xfrm>
          <a:prstGeom prst="rect">
            <a:avLst/>
          </a:prstGeom>
        </p:spPr>
      </p:pic>
      <p:sp>
        <p:nvSpPr>
          <p:cNvPr id="3" name="TextBox 2">
            <a:extLst>
              <a:ext uri="{FF2B5EF4-FFF2-40B4-BE49-F238E27FC236}">
                <a16:creationId xmlns:a16="http://schemas.microsoft.com/office/drawing/2014/main" id="{AE344D67-AB79-8189-F3C8-1D74FFB57DF2}"/>
              </a:ext>
            </a:extLst>
          </p:cNvPr>
          <p:cNvSpPr txBox="1"/>
          <p:nvPr/>
        </p:nvSpPr>
        <p:spPr>
          <a:xfrm>
            <a:off x="1203648" y="1601103"/>
            <a:ext cx="1632857" cy="369332"/>
          </a:xfrm>
          <a:prstGeom prst="rect">
            <a:avLst/>
          </a:prstGeom>
          <a:noFill/>
        </p:spPr>
        <p:txBody>
          <a:bodyPr wrap="square" rtlCol="0">
            <a:spAutoFit/>
          </a:bodyPr>
          <a:lstStyle/>
          <a:p>
            <a:r>
              <a:rPr lang="en-US" altLang="zh-CN" dirty="0"/>
              <a:t>FEDSWAP</a:t>
            </a:r>
            <a:r>
              <a:rPr lang="en-US" altLang="zh-CN" sz="1100" dirty="0"/>
              <a:t>[2]</a:t>
            </a:r>
            <a:endParaRPr lang="zh-CN" altLang="en-US" dirty="0"/>
          </a:p>
        </p:txBody>
      </p:sp>
      <p:sp>
        <p:nvSpPr>
          <p:cNvPr id="4" name="TextBox 3">
            <a:extLst>
              <a:ext uri="{FF2B5EF4-FFF2-40B4-BE49-F238E27FC236}">
                <a16:creationId xmlns:a16="http://schemas.microsoft.com/office/drawing/2014/main" id="{65996320-234B-AC85-6FD7-AEAA5E7CA2A5}"/>
              </a:ext>
            </a:extLst>
          </p:cNvPr>
          <p:cNvSpPr txBox="1"/>
          <p:nvPr/>
        </p:nvSpPr>
        <p:spPr>
          <a:xfrm>
            <a:off x="5804832" y="752861"/>
            <a:ext cx="3868530" cy="369332"/>
          </a:xfrm>
          <a:prstGeom prst="rect">
            <a:avLst/>
          </a:prstGeom>
          <a:noFill/>
        </p:spPr>
        <p:txBody>
          <a:bodyPr wrap="square" rtlCol="0">
            <a:spAutoFit/>
          </a:bodyPr>
          <a:lstStyle/>
          <a:p>
            <a:r>
              <a:rPr lang="en-US" altLang="zh-CN" dirty="0"/>
              <a:t>Clustered Vehicular FL</a:t>
            </a:r>
            <a:r>
              <a:rPr lang="en-US" altLang="zh-CN" sz="1100" dirty="0"/>
              <a:t>[3]</a:t>
            </a:r>
            <a:endParaRPr lang="zh-CN" altLang="en-US" dirty="0"/>
          </a:p>
        </p:txBody>
      </p:sp>
      <p:sp>
        <p:nvSpPr>
          <p:cNvPr id="6" name="TextBox 5">
            <a:extLst>
              <a:ext uri="{FF2B5EF4-FFF2-40B4-BE49-F238E27FC236}">
                <a16:creationId xmlns:a16="http://schemas.microsoft.com/office/drawing/2014/main" id="{BD3F0F60-F8EF-4713-73F7-579DE805BC59}"/>
              </a:ext>
            </a:extLst>
          </p:cNvPr>
          <p:cNvSpPr txBox="1"/>
          <p:nvPr/>
        </p:nvSpPr>
        <p:spPr>
          <a:xfrm>
            <a:off x="5794115" y="3397719"/>
            <a:ext cx="1632857" cy="369332"/>
          </a:xfrm>
          <a:prstGeom prst="rect">
            <a:avLst/>
          </a:prstGeom>
          <a:noFill/>
        </p:spPr>
        <p:txBody>
          <a:bodyPr wrap="square" rtlCol="0">
            <a:spAutoFit/>
          </a:bodyPr>
          <a:lstStyle/>
          <a:p>
            <a:r>
              <a:rPr lang="en-US" altLang="zh-CN" dirty="0"/>
              <a:t>FED-LTD</a:t>
            </a:r>
            <a:r>
              <a:rPr lang="en-US" altLang="zh-CN" sz="1100" dirty="0"/>
              <a:t>[4]</a:t>
            </a:r>
            <a:endParaRPr lang="zh-CN" altLang="en-US" dirty="0"/>
          </a:p>
        </p:txBody>
      </p:sp>
      <p:sp>
        <p:nvSpPr>
          <p:cNvPr id="7" name="TextBox 6">
            <a:extLst>
              <a:ext uri="{FF2B5EF4-FFF2-40B4-BE49-F238E27FC236}">
                <a16:creationId xmlns:a16="http://schemas.microsoft.com/office/drawing/2014/main" id="{F0B6A1FF-CF30-A522-B807-F9C6EA3746FB}"/>
              </a:ext>
            </a:extLst>
          </p:cNvPr>
          <p:cNvSpPr txBox="1"/>
          <p:nvPr/>
        </p:nvSpPr>
        <p:spPr>
          <a:xfrm>
            <a:off x="9593426" y="5839644"/>
            <a:ext cx="1304729" cy="230832"/>
          </a:xfrm>
          <a:prstGeom prst="rect">
            <a:avLst/>
          </a:prstGeom>
          <a:noFill/>
        </p:spPr>
        <p:txBody>
          <a:bodyPr wrap="square" rtlCol="0">
            <a:spAutoFit/>
          </a:bodyPr>
          <a:lstStyle/>
          <a:p>
            <a:r>
              <a:rPr lang="en-US" altLang="zh-CN" sz="900" dirty="0"/>
              <a:t>Fig. 5(FED-LTD)</a:t>
            </a:r>
            <a:r>
              <a:rPr lang="en-US" altLang="zh-CN" sz="500" dirty="0"/>
              <a:t>[4])</a:t>
            </a:r>
            <a:endParaRPr lang="zh-CN" altLang="en-US" sz="900" dirty="0"/>
          </a:p>
        </p:txBody>
      </p:sp>
      <p:sp>
        <p:nvSpPr>
          <p:cNvPr id="9" name="TextBox 8">
            <a:extLst>
              <a:ext uri="{FF2B5EF4-FFF2-40B4-BE49-F238E27FC236}">
                <a16:creationId xmlns:a16="http://schemas.microsoft.com/office/drawing/2014/main" id="{511ECB1B-932C-FA15-4566-FD7F2E537DD4}"/>
              </a:ext>
            </a:extLst>
          </p:cNvPr>
          <p:cNvSpPr txBox="1"/>
          <p:nvPr/>
        </p:nvSpPr>
        <p:spPr>
          <a:xfrm>
            <a:off x="8936360" y="2921169"/>
            <a:ext cx="1304729" cy="507831"/>
          </a:xfrm>
          <a:prstGeom prst="rect">
            <a:avLst/>
          </a:prstGeom>
          <a:noFill/>
        </p:spPr>
        <p:txBody>
          <a:bodyPr wrap="square" rtlCol="0">
            <a:spAutoFit/>
          </a:bodyPr>
          <a:lstStyle/>
          <a:p>
            <a:r>
              <a:rPr lang="en-US" altLang="zh-CN" sz="900" dirty="0"/>
              <a:t>Fig. 3(Illustration of the bipartite matching)</a:t>
            </a:r>
            <a:r>
              <a:rPr lang="en-US" altLang="zh-CN" sz="500" dirty="0"/>
              <a:t>[3]</a:t>
            </a:r>
            <a:endParaRPr lang="zh-CN" altLang="en-US" sz="900" dirty="0"/>
          </a:p>
        </p:txBody>
      </p:sp>
      <p:sp>
        <p:nvSpPr>
          <p:cNvPr id="11" name="TextBox 10">
            <a:extLst>
              <a:ext uri="{FF2B5EF4-FFF2-40B4-BE49-F238E27FC236}">
                <a16:creationId xmlns:a16="http://schemas.microsoft.com/office/drawing/2014/main" id="{BB3FD2F8-CFC1-46AD-5FCA-6C4163802E6A}"/>
              </a:ext>
            </a:extLst>
          </p:cNvPr>
          <p:cNvSpPr txBox="1"/>
          <p:nvPr/>
        </p:nvSpPr>
        <p:spPr>
          <a:xfrm>
            <a:off x="4791681" y="4851918"/>
            <a:ext cx="1515814" cy="369332"/>
          </a:xfrm>
          <a:prstGeom prst="rect">
            <a:avLst/>
          </a:prstGeom>
          <a:noFill/>
        </p:spPr>
        <p:txBody>
          <a:bodyPr wrap="square" rtlCol="0">
            <a:spAutoFit/>
          </a:bodyPr>
          <a:lstStyle/>
          <a:p>
            <a:r>
              <a:rPr lang="en-US" altLang="zh-CN" dirty="0"/>
              <a:t>(</a:t>
            </a:r>
            <a:r>
              <a:rPr lang="en-US" altLang="zh-CN" sz="1400" dirty="0"/>
              <a:t>FEDSWAP</a:t>
            </a:r>
            <a:r>
              <a:rPr lang="en-US" altLang="zh-CN" dirty="0"/>
              <a:t>)</a:t>
            </a:r>
            <a:r>
              <a:rPr lang="en-US" altLang="zh-CN" sz="1100" dirty="0"/>
              <a:t>[2]</a:t>
            </a:r>
            <a:endParaRPr lang="zh-CN" altLang="en-US" dirty="0"/>
          </a:p>
        </p:txBody>
      </p:sp>
    </p:spTree>
    <p:extLst>
      <p:ext uri="{BB962C8B-B14F-4D97-AF65-F5344CB8AC3E}">
        <p14:creationId xmlns:p14="http://schemas.microsoft.com/office/powerpoint/2010/main" val="387797358"/>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Minimalist_Light_Sales Pitch_02_Win32_AS_v3" id="{A204E388-A84B-4CC6-98FC-54ED9900B3CD}" vid="{1AF041A9-EA2C-4539-9272-70AF2168FE9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0A43D08-F4F9-4D95-9CB2-7DE374416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4FAF7B5-E40C-46BE-9C83-DA251FCAE61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29FA76-0C86-4BF1-99F1-A3115FBFFAB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Minimalist sales pitch</Template>
  <TotalTime>0</TotalTime>
  <Words>1210</Words>
  <Application>Microsoft Office PowerPoint</Application>
  <PresentationFormat>Widescreen</PresentationFormat>
  <Paragraphs>104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RetrospectVTI</vt:lpstr>
      <vt:lpstr>Bipartite Graph  on  federated learning</vt:lpstr>
      <vt:lpstr>OUTLINE</vt:lpstr>
      <vt:lpstr>Federated Learning?</vt:lpstr>
      <vt:lpstr>Federated Learning in a nutshell</vt:lpstr>
      <vt:lpstr>Federated learning challenges</vt:lpstr>
      <vt:lpstr>Bipartite Reviews</vt:lpstr>
      <vt:lpstr>How can Bipartite Graphs help?</vt:lpstr>
      <vt:lpstr>Entity resolution[1]</vt:lpstr>
      <vt:lpstr>Approach 2 overview</vt:lpstr>
      <vt:lpstr>Algorithms COMPARISON for approach 2</vt:lpstr>
      <vt:lpstr>Unresolved problems</vt:lpstr>
      <vt:lpstr>Future Directions and Outlook</vt:lpstr>
      <vt:lpstr>Reference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2022-12-10T17:29:59Z</dcterms:created>
  <dcterms:modified xsi:type="dcterms:W3CDTF">2022-12-12T03:04:00Z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